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6" r:id="rId3"/>
    <p:sldId id="273" r:id="rId4"/>
    <p:sldId id="315" r:id="rId5"/>
    <p:sldId id="316" r:id="rId6"/>
    <p:sldId id="317" r:id="rId7"/>
    <p:sldId id="314" r:id="rId8"/>
    <p:sldId id="319" r:id="rId9"/>
    <p:sldId id="321" r:id="rId10"/>
    <p:sldId id="322" r:id="rId11"/>
    <p:sldId id="320" r:id="rId12"/>
    <p:sldId id="323" r:id="rId13"/>
    <p:sldId id="324" r:id="rId14"/>
    <p:sldId id="325" r:id="rId15"/>
    <p:sldId id="329" r:id="rId16"/>
    <p:sldId id="318" r:id="rId17"/>
    <p:sldId id="327" r:id="rId18"/>
    <p:sldId id="328" r:id="rId19"/>
    <p:sldId id="326" r:id="rId20"/>
    <p:sldId id="330" r:id="rId21"/>
  </p:sldIdLst>
  <p:sldSz cx="12192000" cy="6858000"/>
  <p:notesSz cx="6794500" cy="9931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F31"/>
    <a:srgbClr val="8E9193"/>
    <a:srgbClr val="E999AC"/>
    <a:srgbClr val="E48397"/>
    <a:srgbClr val="DA4759"/>
    <a:srgbClr val="D62C39"/>
    <a:srgbClr val="C62830"/>
    <a:srgbClr val="F6F6F6"/>
    <a:srgbClr val="A0292E"/>
    <a:srgbClr val="419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652" autoAdjust="0"/>
  </p:normalViewPr>
  <p:slideViewPr>
    <p:cSldViewPr snapToGrid="0">
      <p:cViewPr varScale="1">
        <p:scale>
          <a:sx n="122" d="100"/>
          <a:sy n="122" d="100"/>
        </p:scale>
        <p:origin x="42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DF69A3F8-DD97-4C99-AB57-87666D8DC441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0" tIns="45505" rIns="91010" bIns="45505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37"/>
            <a:ext cx="5435600" cy="3910736"/>
          </a:xfrm>
          <a:prstGeom prst="rect">
            <a:avLst/>
          </a:prstGeom>
        </p:spPr>
        <p:txBody>
          <a:bodyPr vert="horz" lIns="91010" tIns="45505" rIns="91010" bIns="45505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1A90A4BB-3F37-4A1F-B574-C604354E50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762FF6-DE22-4D0A-B6B1-4E9C3ABCC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8281E6-17F1-4B0D-BF73-A3D97900C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6C99E7-66CA-4D4F-BC1E-13AB67FF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93BE9A-AE0F-4E3A-9019-190B7CF3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ECB5A5-2F7F-426D-8030-2699963D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36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DA716-CFEC-4AC1-8542-995B26A7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933E51-36E6-49A6-AEF0-66EC6F7C0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A75479-5ED5-476A-8986-C2669615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0A19-EEEF-4A90-9C54-416A3C663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56DF4B-5CA6-4ADD-9E9B-2E384D9F4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FEED84F-D94C-42C5-9381-158603118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84086E-3E16-441C-BD62-B90A2E13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0D64D5-1AEC-43D2-9D00-95879753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32DE05-F1AB-4BC4-AAC1-1E1A8E65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DCCF40-3533-447C-A01B-EB52D706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639A6-9332-43F4-9265-7811C7A25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DD77FC-F78B-4265-808F-CED4DFA54C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295A74-A3A3-4C35-AFFD-148B04C8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0A60AC-DB39-4972-9F9E-4110F381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D3027E-AAF5-4097-921F-D8D5D854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57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D7512-F0A3-4B2A-89A8-BB1DE48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EB184D-1CF2-49F5-9181-35712FAFB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6FDB8D-3F11-4EF4-8E18-32CBE7C20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EBC326-C936-4E1E-9E7A-DA942E32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C1E698-C25C-4798-809A-BE801811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29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9581A-33C6-4BD1-8CBB-3CCFAD48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28BC09-B1DE-4E50-8DEF-BFF798028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28F29B-1774-420C-862D-66FE6C69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FB7686-5FCA-401E-BAC5-9525D5B9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A607DD-FC02-437D-9209-102494004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119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AC2A03-4949-4190-B7A5-3AB910E0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83AE86-F397-44F3-86C4-91437CC26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FD1F77-5EA2-4F80-8FBA-35E6F45D3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30C44C-01C3-4CCE-B5C3-69A5F37C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C99988-D828-4220-8B09-8AFB9809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67BA30-45C7-4E7F-A541-66B02EF9D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464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DF6975-CEED-4773-8902-044C1159E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592A0F-A76B-47C1-80E1-9C1058042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CCE202-302A-445F-8EBF-66EBEDA983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C435F0-92CB-49BA-A0EC-0813E726F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8AD7C30-7BFA-4C7A-89C7-FE6B161C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73C802-06F5-47B6-90C2-A6A192848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CB5EA2-8253-485F-B61B-B285C8B01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5C5825-E54F-49A7-B63C-A482D4AE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241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8553E3-3DBC-4117-8FDE-4D861101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0CF0AC-BC5E-433C-BB1E-172364794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8297E5-2041-424E-AD76-420C27D29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E2E3FD-7F5C-4DED-918E-14ED0440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503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FBD8A5-97EA-4BA2-A353-BB01D5F3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AEE441F-8877-47B0-B55D-B25BEF06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8DAC7A-7343-466E-B64A-BD2A6FF99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41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D82A3B-BE42-4C1F-A40E-273B9A315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050965-F0AC-4471-BDF8-E03DBB2F1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ED1AAC-9236-40AE-8D82-1701849CB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1F8A37-DBBD-4561-A237-B08B095A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5EC63B-BAC5-4132-A215-42F7DBD3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721DBA-04CB-4B98-80A9-4D58B2E6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18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3684D-4086-4F1C-9A8D-05368A80D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D5B0BD-D00A-4623-BBC6-BC57A30EC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C47EF8-1A02-4200-B66C-1C6F867768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1495A8-3510-4D3B-9218-B49DEB08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97D5DF-B695-46C8-83D3-A389ACC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558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BBC71-8C84-41BB-8AE9-E4922DCDF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C09F51-EFCE-4417-B83A-ABC90CD05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4731B3-F20A-45B9-A372-C053998E5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08E5A5B-947F-47C9-9784-EA86946AB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8D293C-3209-489F-9615-62D9298C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A288F-F24D-475C-B789-817072C9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444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41458-3390-4382-8B64-B416EF264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D1C83E-5F1F-40FC-8B68-30DBFE3DE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20163E-7EF4-445A-9A24-91BD2195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C8D1C-80B2-42E0-BC20-BE63D301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20F62A-4376-457A-8782-7C02BB47E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58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96CAF54-7686-41E5-9FD5-1C8A6E59E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7D2F6E-0F72-47FD-A3B1-DC4B7BF4C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AE2011-F195-460A-9D0A-84E9C797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2E7929-1ECA-449C-B663-A8AE9748C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EA11D7-9D6E-4CF2-A79D-4B308F4C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66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5781E4-A61D-4135-A644-F9BADD52C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A5EAFC-F7FE-4C2C-9274-6F3EB7DB1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A1B7BE-4975-412E-8B7B-D1F8A864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1E070B-3CB9-4743-A72D-02A8B314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056143-489F-4021-82D2-C8B48DCD2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05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F4C8D3-662B-46EF-9D89-49D952EE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D747C8C-25F5-42C9-88BB-5A783A42E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1D93D9-CDF4-4432-8D3C-4C3F6475E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372B1-443D-4A34-8F66-F6E7357171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A1E35-C126-496D-A018-BF3682D2E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DEAD9F-3226-4966-98E1-FB25E20D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85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1577D6-E916-4CED-B2CF-2D45A5FD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A49FE-59F5-485A-8044-1B39CDC2D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E847175-4A71-4C88-A9A2-BF0AFB00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CA739F-61F1-4FEF-BAA0-417CD7660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C2A153-3305-477F-A583-95E2982B1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427EB3-E44B-46FC-9595-AEC13859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E9ED75E-5624-447B-95F6-77764C970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16471A-608F-4D9D-BF05-EAF6D86E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65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0A5B69-1E9B-429D-9522-8C4453BB5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53C21D-8F3F-4B6D-92A4-662B5CEB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C9943F-2C32-4449-830B-D38A9AED3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7F3C98B-5CCE-49CA-9055-552C30E7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17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E9E754-6DA5-42E6-9850-0D1DEDCF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663073C-6932-4E93-9E61-AAFAB435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DBC380-F2DE-4C3C-80DF-85854488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26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A6E611-85DA-430D-9351-8589CDCD5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90808B-2161-4BDC-91C0-C57984883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E90D2B-2F69-404E-BD0A-D422B12A8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3CD5EE5-4B8A-4EC4-820F-EAFB0E4F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640E0C-93CF-4DC5-B247-960D18B8A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C0A014-2C6D-470A-9056-09835E3B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19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8187E9-6B95-4293-BBBC-8AFA50F5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CE058E-B872-445F-B46B-6DB913AAA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6C102D-BB86-405B-A201-F18D8260F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9A7FF-51D3-4F4C-9356-CB9284659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C5FE59-2CE4-47C3-9EAF-E58D25C8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D5A059-92C2-43AD-9FCE-A997FEAC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49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golf&#10;&#10;Description générée automatiquement">
            <a:extLst>
              <a:ext uri="{FF2B5EF4-FFF2-40B4-BE49-F238E27FC236}">
                <a16:creationId xmlns:a16="http://schemas.microsoft.com/office/drawing/2014/main" id="{0501D8C7-B0EC-4216-A121-F1AB38E6E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6" r="143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D03F226E-2BCD-E947-1001-6376B19579F6}"/>
              </a:ext>
            </a:extLst>
          </p:cNvPr>
          <p:cNvGrpSpPr/>
          <p:nvPr userDrawn="1"/>
        </p:nvGrpSpPr>
        <p:grpSpPr>
          <a:xfrm>
            <a:off x="1647320" y="6170004"/>
            <a:ext cx="2120911" cy="694955"/>
            <a:chOff x="5290743" y="6170004"/>
            <a:chExt cx="2120911" cy="694955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3D58C99A-E0C7-9541-7999-381DB90E44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50C85FE-D6DA-01A8-0050-F729CCD828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64C65A7-8C66-4231-96AF-73FA1D77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4CD1A4-16EE-4A33-9AA6-D9C38A5F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231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art, tableau blanc&#10;&#10;Description générée automatiquement">
            <a:extLst>
              <a:ext uri="{FF2B5EF4-FFF2-40B4-BE49-F238E27FC236}">
                <a16:creationId xmlns:a16="http://schemas.microsoft.com/office/drawing/2014/main" id="{0E62CDEE-1A2E-C758-C173-E310E5F919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8FC2A52-A8E7-42B3-ADC5-CB26759C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019F9E-91D4-4CC6-884F-5232B9539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CB6337-FDFB-4D00-9DB1-0E84283D4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DE3C46-2B39-4509-A56B-B0F632879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FCB87F-2DB0-42B1-8443-DD7D36BCD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03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sv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41.png"/><Relationship Id="rId4" Type="http://schemas.openxmlformats.org/officeDocument/2006/relationships/image" Target="../media/image40.JP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8.sv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jpeg"/><Relationship Id="rId4" Type="http://schemas.openxmlformats.org/officeDocument/2006/relationships/image" Target="../media/image47.png"/><Relationship Id="rId9" Type="http://schemas.openxmlformats.org/officeDocument/2006/relationships/image" Target="../media/image5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8.sv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58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8.svg"/><Relationship Id="rId21" Type="http://schemas.openxmlformats.org/officeDocument/2006/relationships/image" Target="../media/image86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image" Target="../media/image7.png"/><Relationship Id="rId16" Type="http://schemas.openxmlformats.org/officeDocument/2006/relationships/image" Target="../media/image81.jpeg"/><Relationship Id="rId20" Type="http://schemas.openxmlformats.org/officeDocument/2006/relationships/image" Target="../media/image85.png"/><Relationship Id="rId29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24" Type="http://schemas.openxmlformats.org/officeDocument/2006/relationships/image" Target="../media/image89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93.png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9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svg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svg"/><Relationship Id="rId7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>
            <a:extLst>
              <a:ext uri="{FF2B5EF4-FFF2-40B4-BE49-F238E27FC236}">
                <a16:creationId xmlns:a16="http://schemas.microsoft.com/office/drawing/2014/main" id="{F64AB6D6-A546-0A38-9F34-02FF05C96A19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1CE3A68E-03E1-7E98-6CDA-2CD5C4DDF8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3D870E5-B858-B390-ED24-D6F9C33B2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1B5A8F4A-87F6-9050-6CD3-5E13937EEE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17756" cy="32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505CD-F301-6B55-5178-0A5DB3372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BCB3FED7-0AF7-2DD0-C2B4-A3F715A51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B2BB3D-640C-A41C-9614-7D1D4752D0D0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EEF40B-E2F6-BE67-0CA5-ACB10357CA09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0FA1EB-4CBB-839B-6E89-71663FAACCD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654EEE-C5E0-84BA-606D-775BE131299D}"/>
              </a:ext>
            </a:extLst>
          </p:cNvPr>
          <p:cNvSpPr txBox="1"/>
          <p:nvPr/>
        </p:nvSpPr>
        <p:spPr>
          <a:xfrm>
            <a:off x="3396000" y="258205"/>
            <a:ext cx="8092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cap="all" dirty="0">
                <a:solidFill>
                  <a:srgbClr val="C00000"/>
                </a:solidFill>
              </a:rPr>
              <a:t>Reconstruction, IMPROVEMENT &amp; optimisation</a:t>
            </a:r>
            <a:endParaRPr lang="en-GB" sz="28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5D03DC-A26C-CA63-3875-4CFFEB50E80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Complete or partial retrofit </a:t>
            </a:r>
            <a:r>
              <a:rPr lang="en-GB" sz="18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(electrical, mechanical and replacement of obsolete equipment)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Improving performance, capacity, ergonomics and maintainability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Optimisation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Security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AB99FDB-77F3-8AED-C07A-F5957B847E6F}"/>
              </a:ext>
            </a:extLst>
          </p:cNvPr>
          <p:cNvSpPr txBox="1"/>
          <p:nvPr/>
        </p:nvSpPr>
        <p:spPr>
          <a:xfrm>
            <a:off x="3396000" y="904192"/>
            <a:ext cx="7134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GRINDING &amp; MILLING MACHINES • LATHES • MACHINING CENTRES</a:t>
            </a:r>
          </a:p>
        </p:txBody>
      </p:sp>
      <p:pic>
        <p:nvPicPr>
          <p:cNvPr id="14" name="Image 13" descr="Une image contenant ordinateur, Appareils électroniques, machine, intérieur&#10;&#10;Description générée automatiquement">
            <a:extLst>
              <a:ext uri="{FF2B5EF4-FFF2-40B4-BE49-F238E27FC236}">
                <a16:creationId xmlns:a16="http://schemas.microsoft.com/office/drawing/2014/main" id="{C9BD18CB-E76B-2762-2A5F-F38D4B6DF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72000" cy="3429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7" name="Image 16" descr="Une image contenant Équipement médical, intérieur, machine&#10;&#10;Description générée automatiquement">
            <a:extLst>
              <a:ext uri="{FF2B5EF4-FFF2-40B4-BE49-F238E27FC236}">
                <a16:creationId xmlns:a16="http://schemas.microsoft.com/office/drawing/2014/main" id="{C5CFAB73-58BB-008E-578F-CB9AA2BF0F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757" y="3184984"/>
            <a:ext cx="3691765" cy="2768824"/>
          </a:xfrm>
          <a:prstGeom prst="rect">
            <a:avLst/>
          </a:prstGeom>
        </p:spPr>
      </p:pic>
      <p:pic>
        <p:nvPicPr>
          <p:cNvPr id="20" name="Image 19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A6E43B77-2D1E-03B7-891A-A06DE80C86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30" y="4527218"/>
            <a:ext cx="1800000" cy="987993"/>
          </a:xfrm>
          <a:prstGeom prst="rect">
            <a:avLst/>
          </a:prstGeom>
        </p:spPr>
      </p:pic>
      <p:pic>
        <p:nvPicPr>
          <p:cNvPr id="22" name="Image 21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71E7376-F572-0BEE-6C44-61E24BB2347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338" y="4620614"/>
            <a:ext cx="1800000" cy="89459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AB95B19-8F8B-BADB-5B05-E912EBE8BDF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6F54E-66BB-43FB-DA4E-BCC1D3E0E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D7AE296-CD44-C745-1886-A9BEBD52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9B3A7B-3832-7C0E-9980-37C8402E74B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111C3-4022-FB92-96A5-C89B619C403D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B79BEB-61BF-F690-374E-672D600A5E50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74E696-3838-1090-1127-BBFD54009B3E}"/>
              </a:ext>
            </a:extLst>
          </p:cNvPr>
          <p:cNvSpPr txBox="1"/>
          <p:nvPr/>
        </p:nvSpPr>
        <p:spPr>
          <a:xfrm>
            <a:off x="3396000" y="258205"/>
            <a:ext cx="6595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AUTOMATION ON DIGITAL CONTROLS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7FD148-65EC-97C6-EF89-E954C53AED51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Improvement &amp; NC modification of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SIEMENS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FANUC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HEIDENHAIN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brands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Expertise, advice &amp; support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Development of special functions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Developement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of industry-specific &amp; customised HMIs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(Human Machine Interface)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DE993D-8EA0-939A-E9E4-FBA66781547E}"/>
              </a:ext>
            </a:extLst>
          </p:cNvPr>
          <p:cNvSpPr txBox="1"/>
          <p:nvPr/>
        </p:nvSpPr>
        <p:spPr>
          <a:xfrm>
            <a:off x="3396000" y="904192"/>
            <a:ext cx="5736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NC RETROFIT • SPECIFIC FUNCTIONS • Optimisation</a:t>
            </a:r>
          </a:p>
        </p:txBody>
      </p:sp>
      <p:pic>
        <p:nvPicPr>
          <p:cNvPr id="9" name="Image 8" descr="Une image contenant texte, machine, ordinateur, Appareils électroniques&#10;&#10;Description générée automatiquement">
            <a:extLst>
              <a:ext uri="{FF2B5EF4-FFF2-40B4-BE49-F238E27FC236}">
                <a16:creationId xmlns:a16="http://schemas.microsoft.com/office/drawing/2014/main" id="{854BC354-1623-4A07-81B5-2E818984D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Image 11" descr="Une image contenant texte, Appareil électronique, Appareils électroniques, fournitures de bureau&#10;&#10;Description générée automatiquement">
            <a:extLst>
              <a:ext uri="{FF2B5EF4-FFF2-40B4-BE49-F238E27FC236}">
                <a16:creationId xmlns:a16="http://schemas.microsoft.com/office/drawing/2014/main" id="{246E168F-EE68-89F9-6566-1B6F03E3F5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92" y="3750936"/>
            <a:ext cx="2821247" cy="2252817"/>
          </a:xfrm>
          <a:prstGeom prst="rect">
            <a:avLst/>
          </a:prstGeom>
        </p:spPr>
      </p:pic>
      <p:pic>
        <p:nvPicPr>
          <p:cNvPr id="15" name="Image 14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8760F1A-F3B3-C3F0-256A-1D520AEEC1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78" y="4652215"/>
            <a:ext cx="1800000" cy="894597"/>
          </a:xfrm>
          <a:prstGeom prst="rect">
            <a:avLst/>
          </a:prstGeom>
        </p:spPr>
      </p:pic>
      <p:pic>
        <p:nvPicPr>
          <p:cNvPr id="18" name="Image 17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4B2FE29E-F344-D3EC-0BD1-CBB4898A802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887" y="4560229"/>
            <a:ext cx="1800000" cy="9879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6D7F78C-0ADD-BEC2-F44E-8001ED8588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DEBF-18F8-CAF0-6A52-02357F86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F238CE71-1D71-524A-086A-9D21DBFE6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937DB-5AE8-CC6C-8727-F7C7AAD7A8E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1767B8-7D92-49A7-C00E-B8B03EC0AB86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33AADB-7316-2D63-C4E6-3F8F3AEB4D8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9B06A4-ABDD-9144-9E82-DF0C5CDE5519}"/>
              </a:ext>
            </a:extLst>
          </p:cNvPr>
          <p:cNvSpPr txBox="1"/>
          <p:nvPr/>
        </p:nvSpPr>
        <p:spPr>
          <a:xfrm>
            <a:off x="3396000" y="258205"/>
            <a:ext cx="3508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Digitalisation 4.0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08596F48-598C-CA93-C450-C5E7BC0B6E1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Intelligent and/or connected machines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Instrumentation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Modelling &amp; digital twins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Artificial intelligence : collecting &amp; processing data by adding sensors…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373F412-637D-CA19-42FC-EED8F44C991F}"/>
              </a:ext>
            </a:extLst>
          </p:cNvPr>
          <p:cNvSpPr txBox="1"/>
          <p:nvPr/>
        </p:nvSpPr>
        <p:spPr>
          <a:xfrm>
            <a:off x="3396000" y="904192"/>
            <a:ext cx="5508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SENSORS (A.I.) • DATA COLLECTION • DIGITAL TWIN</a:t>
            </a:r>
          </a:p>
        </p:txBody>
      </p:sp>
      <p:pic>
        <p:nvPicPr>
          <p:cNvPr id="11" name="Image 10" descr="Une image contenant texte, logiciel, Logiciel multimédia, Logiciel de graphisme&#10;&#10;Description générée automatiquement">
            <a:extLst>
              <a:ext uri="{FF2B5EF4-FFF2-40B4-BE49-F238E27FC236}">
                <a16:creationId xmlns:a16="http://schemas.microsoft.com/office/drawing/2014/main" id="{C002204C-E72C-259A-C853-290968EE0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680000" cy="278292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circuit&#10;&#10;Description générée automatiquement avec une confiance moyenne">
            <a:extLst>
              <a:ext uri="{FF2B5EF4-FFF2-40B4-BE49-F238E27FC236}">
                <a16:creationId xmlns:a16="http://schemas.microsoft.com/office/drawing/2014/main" id="{3E5EDD91-30ED-28F2-9CB0-C2B30D090B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29" y="3686825"/>
            <a:ext cx="1760246" cy="2266983"/>
          </a:xfrm>
          <a:prstGeom prst="rect">
            <a:avLst/>
          </a:prstGeom>
        </p:spPr>
      </p:pic>
      <p:pic>
        <p:nvPicPr>
          <p:cNvPr id="16" name="Image 15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53ED955-8868-8CC5-8F38-1A942765B9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44" y="4591083"/>
            <a:ext cx="1620000" cy="805138"/>
          </a:xfrm>
          <a:prstGeom prst="rect">
            <a:avLst/>
          </a:prstGeom>
        </p:spPr>
      </p:pic>
      <p:pic>
        <p:nvPicPr>
          <p:cNvPr id="17" name="Image 16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2568C05-3F89-5FB4-68BA-419DD69D2E7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64" y="4706400"/>
            <a:ext cx="1620000" cy="689821"/>
          </a:xfrm>
          <a:prstGeom prst="rect">
            <a:avLst/>
          </a:prstGeom>
        </p:spPr>
      </p:pic>
      <p:pic>
        <p:nvPicPr>
          <p:cNvPr id="19" name="Image 18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ECFA8417-EE4F-7BBF-7D54-7DA682907B9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184" y="4522310"/>
            <a:ext cx="1620000" cy="87391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6015ED8-B371-DF6B-162E-02B4D87E520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9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94F35-C0A3-0A71-7813-ACCEC0388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E5375F6F-B0E3-4E50-C628-EF70F8043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465D2A-05A8-4FD9-21EA-5E8C3BF0B731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295D26-F4AD-C06A-5920-9164A23553B1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B3879-05A6-885F-6C15-41CDE5CA01A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E10B471-5595-1DAF-E01E-48152BEEB657}"/>
              </a:ext>
            </a:extLst>
          </p:cNvPr>
          <p:cNvSpPr txBox="1"/>
          <p:nvPr/>
        </p:nvSpPr>
        <p:spPr>
          <a:xfrm>
            <a:off x="3396000" y="258205"/>
            <a:ext cx="413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TEST AND R&amp;D CENTRE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BE00A888-7716-1C58-C563-0119D02EDF09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Tool-material torque tests on instrumented machines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Analysis and modelling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Development of machining processes adapted </a:t>
            </a:r>
            <a:r>
              <a:rPr lang="en-GB" sz="18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ans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optimised to your needs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Inspection equipment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(conventional and three-dimensional)</a:t>
            </a:r>
            <a:endParaRPr lang="en-GB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25DC20-DB70-5041-E719-39FDF2035F00}"/>
              </a:ext>
            </a:extLst>
          </p:cNvPr>
          <p:cNvSpPr txBox="1"/>
          <p:nvPr/>
        </p:nvSpPr>
        <p:spPr>
          <a:xfrm>
            <a:off x="3396000" y="904192"/>
            <a:ext cx="4977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Methods OFFICE • Process • Innovations</a:t>
            </a:r>
          </a:p>
        </p:txBody>
      </p:sp>
      <p:pic>
        <p:nvPicPr>
          <p:cNvPr id="9" name="Image 8" descr="Une image contenant évier, intérieur&#10;&#10;Description générée automatiquement">
            <a:extLst>
              <a:ext uri="{FF2B5EF4-FFF2-40B4-BE49-F238E27FC236}">
                <a16:creationId xmlns:a16="http://schemas.microsoft.com/office/drawing/2014/main" id="{F8D38304-F700-5228-BD4B-0D76F1813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3240"/>
            <a:ext cx="4590000" cy="3060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intérieur, chaise, meubles, texte&#10;&#10;Description générée automatiquement">
            <a:extLst>
              <a:ext uri="{FF2B5EF4-FFF2-40B4-BE49-F238E27FC236}">
                <a16:creationId xmlns:a16="http://schemas.microsoft.com/office/drawing/2014/main" id="{01E292E1-12AD-60B6-E672-F911076F8F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4779151"/>
            <a:ext cx="2438768" cy="137180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8" name="Image 17" descr="Une image contenant Modèle réduit, engin spatial&#10;&#10;Description générée automatiquement">
            <a:extLst>
              <a:ext uri="{FF2B5EF4-FFF2-40B4-BE49-F238E27FC236}">
                <a16:creationId xmlns:a16="http://schemas.microsoft.com/office/drawing/2014/main" id="{136D7D05-F910-614A-EA61-8F5D072FCC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14" y="2981399"/>
            <a:ext cx="2983310" cy="3570451"/>
          </a:xfrm>
          <a:prstGeom prst="rect">
            <a:avLst/>
          </a:prstGeom>
        </p:spPr>
      </p:pic>
      <p:pic>
        <p:nvPicPr>
          <p:cNvPr id="21" name="Image 20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53F1F776-311A-3229-2BE8-CA94B9F7F2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96" y="4396450"/>
            <a:ext cx="2620314" cy="13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9B7C7-422F-3182-D579-ED02E3CDA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D38EF9B-8620-BFF0-5979-9C3483F9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7F986B-221D-F43F-1CE7-C7A1AA4F2BC9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49087-84F5-F55A-A7FA-223F5F512AC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9588F8-A5D8-0EFA-EFAA-C6AD944373B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3BA321F-258E-A3C7-97ED-6CD6E9B78792}"/>
              </a:ext>
            </a:extLst>
          </p:cNvPr>
          <p:cNvSpPr txBox="1"/>
          <p:nvPr/>
        </p:nvSpPr>
        <p:spPr>
          <a:xfrm>
            <a:off x="3396000" y="258205"/>
            <a:ext cx="668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EXAMPLES OF MULTI-SKILLS PROJECTS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39073A2-E106-6D34-9E60-FAD622EAA58A}"/>
              </a:ext>
            </a:extLst>
          </p:cNvPr>
          <p:cNvSpPr/>
          <p:nvPr/>
        </p:nvSpPr>
        <p:spPr>
          <a:xfrm>
            <a:off x="429639" y="1252603"/>
            <a:ext cx="3300689" cy="4682257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1D17FCA-82C4-DA5D-FBCC-42F3BF080A8B}"/>
              </a:ext>
            </a:extLst>
          </p:cNvPr>
          <p:cNvSpPr/>
          <p:nvPr/>
        </p:nvSpPr>
        <p:spPr>
          <a:xfrm>
            <a:off x="3896357" y="1252603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Rectangle: Rounded Corners 15">
            <a:extLst>
              <a:ext uri="{FF2B5EF4-FFF2-40B4-BE49-F238E27FC236}">
                <a16:creationId xmlns:a16="http://schemas.microsoft.com/office/drawing/2014/main" id="{41A4D4AC-468B-CE46-1500-BF85E6B777D2}"/>
              </a:ext>
            </a:extLst>
          </p:cNvPr>
          <p:cNvSpPr/>
          <p:nvPr/>
        </p:nvSpPr>
        <p:spPr>
          <a:xfrm>
            <a:off x="3896357" y="3667648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4" name="Image 13" descr="Une image contenant machine, gaz, texte, blanc&#10;&#10;Description générée automatiquement">
            <a:extLst>
              <a:ext uri="{FF2B5EF4-FFF2-40B4-BE49-F238E27FC236}">
                <a16:creationId xmlns:a16="http://schemas.microsoft.com/office/drawing/2014/main" id="{2E74D635-547E-ADE1-1FC8-BE17161E80D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75" y="2446467"/>
            <a:ext cx="1718154" cy="3209034"/>
          </a:xfrm>
          <a:prstGeom prst="rect">
            <a:avLst/>
          </a:prstGeom>
          <a:effectLst>
            <a:outerShdw blurRad="254000" dist="635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4DFC498-2626-23A3-51C5-63522E19EF50}"/>
              </a:ext>
            </a:extLst>
          </p:cNvPr>
          <p:cNvSpPr txBox="1"/>
          <p:nvPr/>
        </p:nvSpPr>
        <p:spPr>
          <a:xfrm>
            <a:off x="592326" y="1441437"/>
            <a:ext cx="2975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PRECIBOT</a:t>
            </a: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 (mini machining centre)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DESIGN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and </a:t>
            </a: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MANUFACTURE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of a mini machining centre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9DF0812-4F9F-F6ED-7262-65E9BEB38BD5}"/>
              </a:ext>
            </a:extLst>
          </p:cNvPr>
          <p:cNvSpPr txBox="1"/>
          <p:nvPr/>
        </p:nvSpPr>
        <p:spPr>
          <a:xfrm>
            <a:off x="7242700" y="1441437"/>
            <a:ext cx="409432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NOVATOR PROJECT</a:t>
            </a: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(mobile drilling centre with orbital spindle)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en-GB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RETROFIT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spindle &amp; </a:t>
            </a: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MODERNIZATION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Human Machine Interface including control box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4FDCE13-A835-F93D-4C71-CDF92F1B3D9D}"/>
              </a:ext>
            </a:extLst>
          </p:cNvPr>
          <p:cNvSpPr txBox="1"/>
          <p:nvPr/>
        </p:nvSpPr>
        <p:spPr>
          <a:xfrm>
            <a:off x="4368398" y="3867880"/>
            <a:ext cx="409432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SUPERCRITICAL ECOFLUID</a:t>
            </a:r>
            <a:b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(alternative to lubrication)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en-GB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INTEGRATION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into customer’s production centre</a:t>
            </a:r>
          </a:p>
        </p:txBody>
      </p:sp>
      <p:pic>
        <p:nvPicPr>
          <p:cNvPr id="19" name="Image 1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BB4709B-B07A-1C68-2A9D-ACD647C5C63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264736"/>
            <a:ext cx="900000" cy="38323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8BBB0951-5A86-457E-EF9F-181DC30630C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849587"/>
            <a:ext cx="900000" cy="447299"/>
          </a:xfrm>
          <a:prstGeom prst="rect">
            <a:avLst/>
          </a:prstGeom>
        </p:spPr>
      </p:pic>
      <p:pic>
        <p:nvPicPr>
          <p:cNvPr id="22" name="Image 21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16C12902-E21B-9E9D-5989-CBE7D3575A5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339075"/>
            <a:ext cx="900000" cy="450000"/>
          </a:xfrm>
          <a:prstGeom prst="rect">
            <a:avLst/>
          </a:prstGeom>
        </p:spPr>
      </p:pic>
      <p:pic>
        <p:nvPicPr>
          <p:cNvPr id="23" name="Image 22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066C449-6305-6C85-CE56-C0BBBF52F9D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918507"/>
            <a:ext cx="900000" cy="683491"/>
          </a:xfrm>
          <a:prstGeom prst="rect">
            <a:avLst/>
          </a:prstGeom>
        </p:spPr>
      </p:pic>
      <p:pic>
        <p:nvPicPr>
          <p:cNvPr id="25" name="Image 24" descr="Une image contenant câble, Appareils électroniques, tuyau, Équipement médical&#10;&#10;Description générée automatiquement">
            <a:extLst>
              <a:ext uri="{FF2B5EF4-FFF2-40B4-BE49-F238E27FC236}">
                <a16:creationId xmlns:a16="http://schemas.microsoft.com/office/drawing/2014/main" id="{44A7216E-4481-B3B7-BEA1-2C00B41E67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98" y="1447925"/>
            <a:ext cx="2521533" cy="189115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7" name="Image 26" descr="Une image contenant ingénierie, machine, bâtiment, industrie&#10;&#10;Description générée automatiquement">
            <a:extLst>
              <a:ext uri="{FF2B5EF4-FFF2-40B4-BE49-F238E27FC236}">
                <a16:creationId xmlns:a16="http://schemas.microsoft.com/office/drawing/2014/main" id="{1854BE8A-0397-BB99-FF0D-9AC4AECFD23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724" y="3856254"/>
            <a:ext cx="2520000" cy="189000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8" name="Image 2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2FF969B-AA70-5A7A-AE67-1E347F42F1D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41" y="2989104"/>
            <a:ext cx="900000" cy="383235"/>
          </a:xfrm>
          <a:prstGeom prst="rect">
            <a:avLst/>
          </a:prstGeom>
        </p:spPr>
      </p:pic>
      <p:pic>
        <p:nvPicPr>
          <p:cNvPr id="29" name="Image 28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CBB5DCE1-8AC3-5B63-9F76-8ED121D2ECD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87" y="2918740"/>
            <a:ext cx="900000" cy="447299"/>
          </a:xfrm>
          <a:prstGeom prst="rect">
            <a:avLst/>
          </a:prstGeom>
        </p:spPr>
      </p:pic>
      <p:pic>
        <p:nvPicPr>
          <p:cNvPr id="30" name="Image 29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2CF99532-4444-F772-AE7B-45707366A00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233" y="2682548"/>
            <a:ext cx="900000" cy="683491"/>
          </a:xfrm>
          <a:prstGeom prst="rect">
            <a:avLst/>
          </a:prstGeom>
        </p:spPr>
      </p:pic>
      <p:pic>
        <p:nvPicPr>
          <p:cNvPr id="31" name="Image 30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061CCD26-EB25-9903-759B-C9ECB278A0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251" y="5115345"/>
            <a:ext cx="900000" cy="447299"/>
          </a:xfrm>
          <a:prstGeom prst="rect">
            <a:avLst/>
          </a:prstGeom>
        </p:spPr>
      </p:pic>
      <p:pic>
        <p:nvPicPr>
          <p:cNvPr id="32" name="Image 3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A975657F-FC65-E9C8-31D1-F6447B60034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01" y="5179409"/>
            <a:ext cx="900000" cy="383235"/>
          </a:xfrm>
          <a:prstGeom prst="rect">
            <a:avLst/>
          </a:prstGeom>
        </p:spPr>
      </p:pic>
      <p:pic>
        <p:nvPicPr>
          <p:cNvPr id="33" name="Image 3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4622B99E-7AFC-2DC2-9D9B-C39297300A9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51" y="5145359"/>
            <a:ext cx="900000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4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4B97A-6AE2-3AF2-E5CB-E0F4E9B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F55AA3C-2E38-A638-7979-7B61F456F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9CCCEF-DB21-3715-2F0B-EADC14B18BA7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CB9BD8-6C9F-684D-7B8C-924242762DF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97FF9B-67A5-E204-FE79-700AC8A02D7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8206A0B-1104-4BC0-9E93-96F67148EF7A}"/>
              </a:ext>
            </a:extLst>
          </p:cNvPr>
          <p:cNvSpPr txBox="1"/>
          <p:nvPr/>
        </p:nvSpPr>
        <p:spPr>
          <a:xfrm>
            <a:off x="3396000" y="258205"/>
            <a:ext cx="7958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Solutions TAILORED TO YOUR PROJECT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7789768B-1A2F-4BCD-3711-0E0109184303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Our areas of expertise are </a:t>
            </a:r>
            <a:r>
              <a:rPr lang="en-GB" sz="2000" b="1" dirty="0">
                <a:solidFill>
                  <a:srgbClr val="C00000"/>
                </a:solidFill>
              </a:rPr>
              <a:t>complementary building blocks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that can be combined to </a:t>
            </a:r>
            <a:r>
              <a:rPr lang="en-GB" sz="2000" b="1" dirty="0">
                <a:solidFill>
                  <a:srgbClr val="C00000"/>
                </a:solidFill>
              </a:rPr>
              <a:t>meet your specifications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2" name="Image 11" descr="Une image contenant Symétrie, cercle, conception&#10;&#10;Description générée automatiquement">
            <a:extLst>
              <a:ext uri="{FF2B5EF4-FFF2-40B4-BE49-F238E27FC236}">
                <a16:creationId xmlns:a16="http://schemas.microsoft.com/office/drawing/2014/main" id="{434C5EF9-2327-E533-1C37-6291659EE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3" y="1777273"/>
            <a:ext cx="5015486" cy="4345879"/>
          </a:xfrm>
          <a:prstGeom prst="rect">
            <a:avLst/>
          </a:prstGeom>
        </p:spPr>
      </p:pic>
      <p:pic>
        <p:nvPicPr>
          <p:cNvPr id="16" name="Image 15" descr="Une image contenant Modèle réduit&#10;&#10;Description générée automatiquement">
            <a:extLst>
              <a:ext uri="{FF2B5EF4-FFF2-40B4-BE49-F238E27FC236}">
                <a16:creationId xmlns:a16="http://schemas.microsoft.com/office/drawing/2014/main" id="{969643F3-B769-3709-C971-FC611F4FE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0"/>
            <a:ext cx="6858000" cy="6858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7926C5-4C82-1B8F-D665-008E772D708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6" name="Image 5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A96BA020-0803-023C-1018-5CE71FA177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8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9FFF6-B417-645C-E6C5-D509E6D50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 descr="Une image contenant conception, Graphique, Police, logo&#10;&#10;Description générée automatiquement">
            <a:extLst>
              <a:ext uri="{FF2B5EF4-FFF2-40B4-BE49-F238E27FC236}">
                <a16:creationId xmlns:a16="http://schemas.microsoft.com/office/drawing/2014/main" id="{14E375C4-133C-3890-6C1E-72CD32E99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64" y="3677688"/>
            <a:ext cx="1080411" cy="936000"/>
          </a:xfrm>
          <a:prstGeom prst="rect">
            <a:avLst/>
          </a:prstGeom>
        </p:spPr>
      </p:pic>
      <p:pic>
        <p:nvPicPr>
          <p:cNvPr id="38" name="Image 37" descr="Une image contenant Graphique, capture d’écran, clipart, symbole&#10;&#10;Description générée automatiquement">
            <a:extLst>
              <a:ext uri="{FF2B5EF4-FFF2-40B4-BE49-F238E27FC236}">
                <a16:creationId xmlns:a16="http://schemas.microsoft.com/office/drawing/2014/main" id="{DF050322-C72F-E7D3-FA31-0B378F79B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74" y="3576888"/>
            <a:ext cx="837000" cy="1036800"/>
          </a:xfrm>
          <a:prstGeom prst="rect">
            <a:avLst/>
          </a:prstGeom>
        </p:spPr>
      </p:pic>
      <p:pic>
        <p:nvPicPr>
          <p:cNvPr id="36" name="Image 35" descr="Une image contenant Graphique, capture d’écran, art, symbole&#10;&#10;Description générée automatiquement">
            <a:extLst>
              <a:ext uri="{FF2B5EF4-FFF2-40B4-BE49-F238E27FC236}">
                <a16:creationId xmlns:a16="http://schemas.microsoft.com/office/drawing/2014/main" id="{28F0478F-A5CC-F565-BBE5-AC176056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380" y="3551688"/>
            <a:ext cx="842091" cy="1062000"/>
          </a:xfrm>
          <a:prstGeom prst="rect">
            <a:avLst/>
          </a:prstGeom>
        </p:spPr>
      </p:pic>
      <p:pic>
        <p:nvPicPr>
          <p:cNvPr id="34" name="Image 33" descr="Une image contenant symbole, Graphique, logo, Police&#10;&#10;Description générée automatiquement">
            <a:extLst>
              <a:ext uri="{FF2B5EF4-FFF2-40B4-BE49-F238E27FC236}">
                <a16:creationId xmlns:a16="http://schemas.microsoft.com/office/drawing/2014/main" id="{F3C01624-6C7F-CE7B-2D87-77905C7D6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11" y="3576888"/>
            <a:ext cx="792222" cy="1036800"/>
          </a:xfrm>
          <a:prstGeom prst="rect">
            <a:avLst/>
          </a:prstGeom>
        </p:spPr>
      </p:pic>
      <p:pic>
        <p:nvPicPr>
          <p:cNvPr id="32" name="Image 31" descr="Une image contenant symbole, Graphique, Police, clipart&#10;&#10;Description générée automatiquement">
            <a:extLst>
              <a:ext uri="{FF2B5EF4-FFF2-40B4-BE49-F238E27FC236}">
                <a16:creationId xmlns:a16="http://schemas.microsoft.com/office/drawing/2014/main" id="{F0A05317-893F-1B8E-4FA2-0CC34C01DB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90" y="3602088"/>
            <a:ext cx="867086" cy="1011600"/>
          </a:xfrm>
          <a:prstGeom prst="rect">
            <a:avLst/>
          </a:prstGeom>
        </p:spPr>
      </p:pic>
      <p:pic>
        <p:nvPicPr>
          <p:cNvPr id="26" name="Image 25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7F9AF586-A039-CE32-DF76-A4B2DC070B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43" y="2320098"/>
            <a:ext cx="1117851" cy="936000"/>
          </a:xfrm>
          <a:prstGeom prst="rect">
            <a:avLst/>
          </a:prstGeom>
        </p:spPr>
      </p:pic>
      <p:pic>
        <p:nvPicPr>
          <p:cNvPr id="22" name="Image 21" descr="Une image contenant Graphique, symbole, conception&#10;&#10;Description générée automatiquement">
            <a:extLst>
              <a:ext uri="{FF2B5EF4-FFF2-40B4-BE49-F238E27FC236}">
                <a16:creationId xmlns:a16="http://schemas.microsoft.com/office/drawing/2014/main" id="{BF7BDC89-161A-523C-AA21-56A3625FB1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41" y="2241091"/>
            <a:ext cx="824267" cy="1011600"/>
          </a:xfrm>
          <a:prstGeom prst="rect">
            <a:avLst/>
          </a:prstGeom>
        </p:spPr>
      </p:pic>
      <p:pic>
        <p:nvPicPr>
          <p:cNvPr id="18" name="Image 17" descr="Une image contenant symbole, cercle, Graphique, conception&#10;&#10;Description générée automatiquement">
            <a:extLst>
              <a:ext uri="{FF2B5EF4-FFF2-40B4-BE49-F238E27FC236}">
                <a16:creationId xmlns:a16="http://schemas.microsoft.com/office/drawing/2014/main" id="{C22877EB-832E-9985-6828-F8E69D6095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09" y="2244308"/>
            <a:ext cx="968781" cy="1011600"/>
          </a:xfrm>
          <a:prstGeom prst="rect">
            <a:avLst/>
          </a:prstGeom>
        </p:spPr>
      </p:pic>
      <p:pic>
        <p:nvPicPr>
          <p:cNvPr id="15" name="Image 14" descr="Une image contenant Graphique, Police, symbole, conception&#10;&#10;Description générée automatiquement">
            <a:extLst>
              <a:ext uri="{FF2B5EF4-FFF2-40B4-BE49-F238E27FC236}">
                <a16:creationId xmlns:a16="http://schemas.microsoft.com/office/drawing/2014/main" id="{496A2F17-0ED3-105B-F150-919C4B6CBA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34" y="2305510"/>
            <a:ext cx="890661" cy="950400"/>
          </a:xfrm>
          <a:prstGeom prst="rect">
            <a:avLst/>
          </a:prstGeom>
        </p:spPr>
      </p:pic>
      <p:pic>
        <p:nvPicPr>
          <p:cNvPr id="12" name="Image 11" descr="Une image contenant Graphique, ligne, Police, conception&#10;&#10;Description générée automatiquement">
            <a:extLst>
              <a:ext uri="{FF2B5EF4-FFF2-40B4-BE49-F238E27FC236}">
                <a16:creationId xmlns:a16="http://schemas.microsoft.com/office/drawing/2014/main" id="{DC201A1E-AABD-8F9F-3CFB-3C3C08AD77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41" y="2244310"/>
            <a:ext cx="903983" cy="10116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9B1438D9-DB80-905B-FE8E-DCEF0388D47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F6AB2F-932C-31E5-9F28-1A64D67FB99F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74078C-A66F-70A0-D84F-74096AFECCF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BD4CAF-3057-0073-1933-D318821935D2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15C72AA-3A46-2729-2133-B6B9A2F78071}"/>
              </a:ext>
            </a:extLst>
          </p:cNvPr>
          <p:cNvSpPr txBox="1"/>
          <p:nvPr/>
        </p:nvSpPr>
        <p:spPr>
          <a:xfrm>
            <a:off x="3396000" y="258205"/>
            <a:ext cx="3834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BUSINESS SECTORS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0E0A1382-26E1-6B72-6004-B83C46D9F61F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PRACARTIS has over </a:t>
            </a:r>
            <a:r>
              <a:rPr lang="en-GB" sz="2000" b="1" dirty="0">
                <a:solidFill>
                  <a:srgbClr val="C00000"/>
                </a:solidFill>
              </a:rPr>
              <a:t>7,000 active customers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, including </a:t>
            </a:r>
            <a:r>
              <a:rPr lang="en-GB" sz="2000" b="1" dirty="0">
                <a:solidFill>
                  <a:srgbClr val="C00000"/>
                </a:solidFill>
              </a:rPr>
              <a:t>major accounts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that are leaders in their sectors.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4EDF208-387B-22D6-7CFD-D118FA53DEE1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3" name="Image 2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96A9AD0E-D2A1-D5C6-EB65-4398BAD78877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57B41-64D0-250F-EC9F-C8B71FC51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27912EC1-CDE7-2FE2-E990-BF38DBD0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63F0CF-92DF-76F1-54BD-CE29AB9A1D5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84CB9A-B5BC-BB26-D836-0259F58A72A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D51F6-9F78-ED33-E51A-991756CCA12E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F70894B-D4BC-B04C-171F-69B286560AF1}"/>
              </a:ext>
            </a:extLst>
          </p:cNvPr>
          <p:cNvSpPr txBox="1"/>
          <p:nvPr/>
        </p:nvSpPr>
        <p:spPr>
          <a:xfrm>
            <a:off x="3396000" y="258205"/>
            <a:ext cx="7499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LEADING CUSTOMERS AND SUPPLIERS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D51A7A0-7B24-6E1A-8D90-45C53290763B}"/>
              </a:ext>
            </a:extLst>
          </p:cNvPr>
          <p:cNvSpPr/>
          <p:nvPr/>
        </p:nvSpPr>
        <p:spPr>
          <a:xfrm>
            <a:off x="4217581" y="2045571"/>
            <a:ext cx="7454529" cy="737396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15">
            <a:extLst>
              <a:ext uri="{FF2B5EF4-FFF2-40B4-BE49-F238E27FC236}">
                <a16:creationId xmlns:a16="http://schemas.microsoft.com/office/drawing/2014/main" id="{821457A2-318F-D082-669F-8EB95B323161}"/>
              </a:ext>
            </a:extLst>
          </p:cNvPr>
          <p:cNvSpPr/>
          <p:nvPr/>
        </p:nvSpPr>
        <p:spPr>
          <a:xfrm>
            <a:off x="2558902" y="3038937"/>
            <a:ext cx="9111526" cy="1257305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5">
            <a:extLst>
              <a:ext uri="{FF2B5EF4-FFF2-40B4-BE49-F238E27FC236}">
                <a16:creationId xmlns:a16="http://schemas.microsoft.com/office/drawing/2014/main" id="{7A05C2FA-B6D9-113D-DEFE-81C21645D0D5}"/>
              </a:ext>
            </a:extLst>
          </p:cNvPr>
          <p:cNvSpPr/>
          <p:nvPr/>
        </p:nvSpPr>
        <p:spPr>
          <a:xfrm>
            <a:off x="521572" y="4735260"/>
            <a:ext cx="11148856" cy="1042474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95F7065-2CA6-E137-AADE-F59F17BA3173}"/>
              </a:ext>
            </a:extLst>
          </p:cNvPr>
          <p:cNvSpPr txBox="1"/>
          <p:nvPr/>
        </p:nvSpPr>
        <p:spPr>
          <a:xfrm>
            <a:off x="519890" y="3454279"/>
            <a:ext cx="196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CUSTOMERS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BA57D2C-0A63-0CF1-03B2-5E36EE49CAC1}"/>
              </a:ext>
            </a:extLst>
          </p:cNvPr>
          <p:cNvSpPr txBox="1"/>
          <p:nvPr/>
        </p:nvSpPr>
        <p:spPr>
          <a:xfrm>
            <a:off x="519890" y="4335150"/>
            <a:ext cx="8218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8E9193"/>
                </a:solidFill>
              </a:rPr>
              <a:t>SUPPLIERS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D541069-CCE5-35C8-454E-C4F718C6A16A}"/>
              </a:ext>
            </a:extLst>
          </p:cNvPr>
          <p:cNvSpPr txBox="1"/>
          <p:nvPr/>
        </p:nvSpPr>
        <p:spPr>
          <a:xfrm>
            <a:off x="519890" y="1344654"/>
            <a:ext cx="11150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PRACARTIS has </a:t>
            </a:r>
            <a:r>
              <a:rPr lang="fr-FR" sz="1400" b="1" dirty="0">
                <a:solidFill>
                  <a:srgbClr val="C00000"/>
                </a:solidFill>
              </a:rPr>
              <a:t>more </a:t>
            </a:r>
            <a:r>
              <a:rPr lang="fr-FR" sz="1400" b="1" dirty="0" err="1">
                <a:solidFill>
                  <a:srgbClr val="C00000"/>
                </a:solidFill>
              </a:rPr>
              <a:t>than</a:t>
            </a:r>
            <a:r>
              <a:rPr lang="fr-FR" sz="1400" b="1" dirty="0">
                <a:solidFill>
                  <a:srgbClr val="C00000"/>
                </a:solidFill>
              </a:rPr>
              <a:t> 7,000 active </a:t>
            </a:r>
            <a:r>
              <a:rPr lang="fr-FR" sz="1400" b="1" dirty="0" err="1">
                <a:solidFill>
                  <a:srgbClr val="C00000"/>
                </a:solidFill>
              </a:rPr>
              <a:t>customers</a:t>
            </a:r>
            <a:r>
              <a:rPr lang="fr-FR" sz="14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These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are major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accounts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at the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forefront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their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sectors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including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b="1" dirty="0">
                <a:solidFill>
                  <a:srgbClr val="C00000"/>
                </a:solidFill>
              </a:rPr>
              <a:t>the big </a:t>
            </a:r>
            <a:r>
              <a:rPr lang="fr-FR" sz="1400" b="1" dirty="0" err="1">
                <a:solidFill>
                  <a:srgbClr val="C00000"/>
                </a:solidFill>
              </a:rPr>
              <a:t>namesin</a:t>
            </a:r>
            <a:r>
              <a:rPr lang="fr-FR" sz="1400" b="1" dirty="0">
                <a:solidFill>
                  <a:srgbClr val="C00000"/>
                </a:solidFill>
              </a:rPr>
              <a:t> </a:t>
            </a:r>
            <a:r>
              <a:rPr lang="fr-FR" sz="1400" b="1" dirty="0" err="1">
                <a:solidFill>
                  <a:srgbClr val="C00000"/>
                </a:solidFill>
              </a:rPr>
              <a:t>Swiss</a:t>
            </a:r>
            <a:r>
              <a:rPr lang="fr-FR" sz="1400" b="1" dirty="0">
                <a:solidFill>
                  <a:srgbClr val="C00000"/>
                </a:solidFill>
              </a:rPr>
              <a:t> </a:t>
            </a:r>
            <a:r>
              <a:rPr lang="fr-FR" sz="1400" b="1" dirty="0" err="1">
                <a:solidFill>
                  <a:srgbClr val="C00000"/>
                </a:solidFill>
              </a:rPr>
              <a:t>watchmaking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 It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also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relies on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suppliers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renowed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for the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quality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their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products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FCF3561-E89A-B167-40F1-288085A46F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53" y="2255044"/>
            <a:ext cx="1475046" cy="33034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4ED494-2D2E-0A9C-F460-ED23EEB096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984" y="2221451"/>
            <a:ext cx="1805503" cy="412999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EA9E15D5-55E9-6AB1-F895-E434D74D2182}"/>
              </a:ext>
            </a:extLst>
          </p:cNvPr>
          <p:cNvGrpSpPr/>
          <p:nvPr/>
        </p:nvGrpSpPr>
        <p:grpSpPr>
          <a:xfrm>
            <a:off x="3110770" y="3144472"/>
            <a:ext cx="8030006" cy="1020695"/>
            <a:chOff x="2037319" y="2608444"/>
            <a:chExt cx="8030006" cy="1020695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4A0438C-2B5E-F10C-DF13-D810A177A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319" y="2715878"/>
              <a:ext cx="965222" cy="257232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4D421B66-2677-3C60-631A-A4C8A26A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233" y="2776254"/>
              <a:ext cx="965222" cy="24874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60C63B-8596-7ACF-097E-1A573B8BA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4795" y="2808721"/>
              <a:ext cx="965222" cy="16439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B135A8B7-185C-0D3B-9DEC-49DE168A6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061" y="2791974"/>
              <a:ext cx="965222" cy="181136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BFD5CA20-5D4A-C6EF-3D00-8172ADF21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0125" y="2608444"/>
              <a:ext cx="934020" cy="485849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6E087659-C9FB-BE00-ACC8-AE92109BE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987" y="2793408"/>
              <a:ext cx="965222" cy="195015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A83EA4A-CF7C-08FB-5D69-6D20DB9A0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53" y="2650032"/>
              <a:ext cx="863072" cy="388924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6A2BB4AE-FD82-F01C-196C-D3800A2B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5830" y="3315945"/>
              <a:ext cx="1021495" cy="215999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F9987997-8A94-A82E-FD9F-5194CF7E8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24" y="3328505"/>
              <a:ext cx="958044" cy="25113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09F8359-684B-7418-0541-01A486B1E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2684" y="3410172"/>
              <a:ext cx="993051" cy="120324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78652FE4-0581-869E-1CB7-4FFA3BCAD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01" t="32264" r="5900" b="28232"/>
            <a:stretch/>
          </p:blipFill>
          <p:spPr>
            <a:xfrm>
              <a:off x="4573151" y="3324230"/>
              <a:ext cx="1173707" cy="28443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4869C35E-9467-27E4-F1C9-2B563F5A3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7248" y="3315945"/>
              <a:ext cx="873457" cy="28285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9C72FDC-5ADC-0314-E4CD-FB0ACBC8C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632" y="3102917"/>
              <a:ext cx="653513" cy="526222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A7AD777-8B3B-2E48-0FA1-3B618F7D6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692" y="3301362"/>
              <a:ext cx="554045" cy="312015"/>
            </a:xfrm>
            <a:prstGeom prst="rect">
              <a:avLst/>
            </a:prstGeom>
          </p:spPr>
        </p:pic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89F010B9-0B89-5A27-F02F-8DB0A1D5281B}"/>
              </a:ext>
            </a:extLst>
          </p:cNvPr>
          <p:cNvSpPr txBox="1"/>
          <p:nvPr/>
        </p:nvSpPr>
        <p:spPr>
          <a:xfrm>
            <a:off x="519890" y="2206681"/>
            <a:ext cx="355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STRATEGIC CUSTOMERS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8149215-5F1E-D734-94DC-3E78803E42D9}"/>
              </a:ext>
            </a:extLst>
          </p:cNvPr>
          <p:cNvGrpSpPr/>
          <p:nvPr/>
        </p:nvGrpSpPr>
        <p:grpSpPr>
          <a:xfrm>
            <a:off x="706000" y="4907831"/>
            <a:ext cx="10669713" cy="699801"/>
            <a:chOff x="628764" y="4973787"/>
            <a:chExt cx="8819123" cy="578425"/>
          </a:xfrm>
        </p:grpSpPr>
        <p:pic>
          <p:nvPicPr>
            <p:cNvPr id="46" name="Image 45" descr="Une image contenant texte, Polic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14370E9D-BAB5-09C0-FE3A-989BCC7C2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64" y="4990300"/>
              <a:ext cx="1123827" cy="561912"/>
            </a:xfrm>
            <a:prstGeom prst="rect">
              <a:avLst/>
            </a:prstGeom>
          </p:spPr>
        </p:pic>
        <p:pic>
          <p:nvPicPr>
            <p:cNvPr id="47" name="Image 46" descr="Une image contenant capture d’écran, Graphique, logo, symbole&#10;&#10;Description générée automatiquement">
              <a:extLst>
                <a:ext uri="{FF2B5EF4-FFF2-40B4-BE49-F238E27FC236}">
                  <a16:creationId xmlns:a16="http://schemas.microsoft.com/office/drawing/2014/main" id="{8387552F-CF23-2752-2F9C-F9570A1FD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1478" y="4989118"/>
              <a:ext cx="1123827" cy="561912"/>
            </a:xfrm>
            <a:prstGeom prst="rect">
              <a:avLst/>
            </a:prstGeom>
          </p:spPr>
        </p:pic>
        <p:pic>
          <p:nvPicPr>
            <p:cNvPr id="48" name="Image 47" descr="Une image contenant Police, Graphique, graphisme, logo&#10;&#10;Description générée automatiquement">
              <a:extLst>
                <a:ext uri="{FF2B5EF4-FFF2-40B4-BE49-F238E27FC236}">
                  <a16:creationId xmlns:a16="http://schemas.microsoft.com/office/drawing/2014/main" id="{2C6B5E3B-8092-652E-4C20-74631590F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640" y="4981224"/>
              <a:ext cx="1123827" cy="561912"/>
            </a:xfrm>
            <a:prstGeom prst="rect">
              <a:avLst/>
            </a:prstGeom>
          </p:spPr>
        </p:pic>
        <p:pic>
          <p:nvPicPr>
            <p:cNvPr id="49" name="Image 48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22841B6C-3F2C-CAE3-4EC8-5507C2BAD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5946" y="4981224"/>
              <a:ext cx="1123827" cy="561912"/>
            </a:xfrm>
            <a:prstGeom prst="rect">
              <a:avLst/>
            </a:prstGeom>
          </p:spPr>
        </p:pic>
        <p:pic>
          <p:nvPicPr>
            <p:cNvPr id="50" name="Image 49" descr="Une image contenant Graphique, Police, capture d’écran, logo&#10;&#10;Description générée automatiquement">
              <a:extLst>
                <a:ext uri="{FF2B5EF4-FFF2-40B4-BE49-F238E27FC236}">
                  <a16:creationId xmlns:a16="http://schemas.microsoft.com/office/drawing/2014/main" id="{412D6911-62F9-9497-21DA-4F6726AF7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253" y="4981224"/>
              <a:ext cx="1123827" cy="561912"/>
            </a:xfrm>
            <a:prstGeom prst="rect">
              <a:avLst/>
            </a:prstGeom>
          </p:spPr>
        </p:pic>
        <p:pic>
          <p:nvPicPr>
            <p:cNvPr id="51" name="Image 50" descr="Une image contenant Police, Graphique, logo, capture d’écran&#10;&#10;Description générée automatiquement">
              <a:extLst>
                <a:ext uri="{FF2B5EF4-FFF2-40B4-BE49-F238E27FC236}">
                  <a16:creationId xmlns:a16="http://schemas.microsoft.com/office/drawing/2014/main" id="{70A9219D-336B-FD2A-48F3-E809BD5C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558" y="4981224"/>
              <a:ext cx="1123827" cy="561912"/>
            </a:xfrm>
            <a:prstGeom prst="rect">
              <a:avLst/>
            </a:prstGeom>
          </p:spPr>
        </p:pic>
        <p:pic>
          <p:nvPicPr>
            <p:cNvPr id="52" name="Image 51" descr="Une image contenant Graphique, logo, graphisme, Police&#10;&#10;Description générée automatiquement">
              <a:extLst>
                <a:ext uri="{FF2B5EF4-FFF2-40B4-BE49-F238E27FC236}">
                  <a16:creationId xmlns:a16="http://schemas.microsoft.com/office/drawing/2014/main" id="{BC959E1A-02AF-289B-3B30-3DE28346E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756" y="4973787"/>
              <a:ext cx="1123998" cy="561999"/>
            </a:xfrm>
            <a:prstGeom prst="rect">
              <a:avLst/>
            </a:prstGeom>
          </p:spPr>
        </p:pic>
        <p:pic>
          <p:nvPicPr>
            <p:cNvPr id="53" name="Image 52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A64A1EA2-78FD-557B-7A79-16921FE75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684" y="4981536"/>
              <a:ext cx="1123200" cy="561600"/>
            </a:xfrm>
            <a:prstGeom prst="rect">
              <a:avLst/>
            </a:prstGeom>
          </p:spPr>
        </p:pic>
        <p:pic>
          <p:nvPicPr>
            <p:cNvPr id="54" name="Image 53" descr="Une image contenant logo, Police, Graphique, symbole&#10;&#10;Description générée automatiquement">
              <a:extLst>
                <a:ext uri="{FF2B5EF4-FFF2-40B4-BE49-F238E27FC236}">
                  <a16:creationId xmlns:a16="http://schemas.microsoft.com/office/drawing/2014/main" id="{274671AC-912F-EE42-91B6-ADC1419F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687" y="4988587"/>
              <a:ext cx="1123200" cy="561600"/>
            </a:xfrm>
            <a:prstGeom prst="rect">
              <a:avLst/>
            </a:prstGeom>
          </p:spPr>
        </p:pic>
      </p:grpSp>
      <p:pic>
        <p:nvPicPr>
          <p:cNvPr id="10" name="Image 9" descr="Une image contenant logo, Graphique, Police, texte&#10;&#10;Description générée automatiquement">
            <a:extLst>
              <a:ext uri="{FF2B5EF4-FFF2-40B4-BE49-F238E27FC236}">
                <a16:creationId xmlns:a16="http://schemas.microsoft.com/office/drawing/2014/main" id="{DDA08D05-19DA-A8AE-C278-8A758A94EE5E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665" y="2044483"/>
            <a:ext cx="1474791" cy="7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B966-FB8E-E7D1-CF92-11A7A804E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Police, texte, Graphique, capture d’écran&#10;&#10;Description générée automatiquement">
            <a:extLst>
              <a:ext uri="{FF2B5EF4-FFF2-40B4-BE49-F238E27FC236}">
                <a16:creationId xmlns:a16="http://schemas.microsoft.com/office/drawing/2014/main" id="{67416DB0-8909-6803-34E4-EFCD34F776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9" y="36991"/>
            <a:ext cx="3024000" cy="11338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D8283F-E966-DB11-7A6E-7E39134C559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85F17C-8572-2E58-0EA4-2CC44C5E79D7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99F680-C88B-0AC8-DA59-6CB2FA25F14D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62E7314-6441-A906-7CCF-687DB13FA186}"/>
              </a:ext>
            </a:extLst>
          </p:cNvPr>
          <p:cNvSpPr txBox="1"/>
          <p:nvPr/>
        </p:nvSpPr>
        <p:spPr>
          <a:xfrm>
            <a:off x="3396000" y="258205"/>
            <a:ext cx="7328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75AF31"/>
                </a:solidFill>
              </a:rPr>
              <a:t>COMMITTED TO A CSR POLICY SINCE 2019</a:t>
            </a:r>
            <a:endParaRPr lang="en-GB" sz="3200" i="1" cap="all" dirty="0">
              <a:solidFill>
                <a:srgbClr val="75AF3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49A99A-76D9-5AE6-7629-DB431FBCF7C4}"/>
              </a:ext>
            </a:extLst>
          </p:cNvPr>
          <p:cNvSpPr txBox="1"/>
          <p:nvPr/>
        </p:nvSpPr>
        <p:spPr>
          <a:xfrm>
            <a:off x="507304" y="1371643"/>
            <a:ext cx="5768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PRACARTIS develops </a:t>
            </a:r>
            <a:r>
              <a:rPr lang="en-GB" sz="1600" b="1" dirty="0">
                <a:solidFill>
                  <a:srgbClr val="75AF31"/>
                </a:solidFill>
              </a:rPr>
              <a:t>offers and services around SUSTAINABLE MACHINING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, to promote the </a:t>
            </a:r>
            <a:r>
              <a:rPr lang="en-GB" sz="1600" b="1" dirty="0">
                <a:solidFill>
                  <a:srgbClr val="75AF31"/>
                </a:solidFill>
              </a:rPr>
              <a:t>improvement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 and </a:t>
            </a:r>
            <a:r>
              <a:rPr lang="en-GB" sz="1600" b="1" dirty="0">
                <a:solidFill>
                  <a:srgbClr val="75AF31"/>
                </a:solidFill>
              </a:rPr>
              <a:t>modernisation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 of machining processes.</a:t>
            </a: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2885675A-7E4B-3138-848B-6DB11B6B3B80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THE </a:t>
            </a:r>
            <a:r>
              <a:rPr lang="en-GB" sz="2400" b="1" cap="all" dirty="0">
                <a:solidFill>
                  <a:srgbClr val="75AF31"/>
                </a:solidFill>
              </a:rPr>
              <a:t>3 PILLARS </a:t>
            </a: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OF OUR </a:t>
            </a:r>
            <a:r>
              <a:rPr lang="en-GB" sz="2400" b="1" cap="all" dirty="0">
                <a:solidFill>
                  <a:srgbClr val="75AF31"/>
                </a:solidFill>
              </a:rPr>
              <a:t>ACTION PLAN </a:t>
            </a: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b="1" dirty="0">
                <a:solidFill>
                  <a:srgbClr val="75AF31"/>
                </a:solidFill>
              </a:rPr>
              <a:t>Reduce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the Group’s </a:t>
            </a:r>
            <a:r>
              <a:rPr lang="en-GB" sz="2000" b="1" dirty="0">
                <a:solidFill>
                  <a:srgbClr val="75AF31"/>
                </a:solidFill>
              </a:rPr>
              <a:t>environmental impact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Consolidating </a:t>
            </a:r>
            <a:r>
              <a:rPr lang="en-GB" sz="2000" b="1" dirty="0">
                <a:solidFill>
                  <a:srgbClr val="75AF31"/>
                </a:solidFill>
              </a:rPr>
              <a:t>quality of life &amp; working conditions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Be present and inspiring in </a:t>
            </a:r>
            <a:r>
              <a:rPr lang="en-GB" sz="2000" b="1" dirty="0">
                <a:solidFill>
                  <a:srgbClr val="75AF31"/>
                </a:solidFill>
              </a:rPr>
              <a:t>the local ecosystem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466BD10-79F1-0A4D-2B44-276F04034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713"/>
            <a:ext cx="1800000" cy="38627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ACF60973-12B5-07B8-2A20-5C39F643BC3F}"/>
              </a:ext>
            </a:extLst>
          </p:cNvPr>
          <p:cNvGrpSpPr/>
          <p:nvPr/>
        </p:nvGrpSpPr>
        <p:grpSpPr>
          <a:xfrm>
            <a:off x="-208559" y="2209314"/>
            <a:ext cx="7209118" cy="3714698"/>
            <a:chOff x="-208559" y="2209314"/>
            <a:chExt cx="7209118" cy="3714698"/>
          </a:xfrm>
        </p:grpSpPr>
        <p:pic>
          <p:nvPicPr>
            <p:cNvPr id="17" name="Image 16" descr="Une image contenant capture d’écran, conception&#10;&#10;Description générée automatiquement">
              <a:extLst>
                <a:ext uri="{FF2B5EF4-FFF2-40B4-BE49-F238E27FC236}">
                  <a16:creationId xmlns:a16="http://schemas.microsoft.com/office/drawing/2014/main" id="{1DC8218E-30F1-6376-DCC6-5A7D401F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559" y="2209314"/>
              <a:ext cx="7209118" cy="3714698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C3B24544-387B-FF6E-FF32-299138FD62A9}"/>
                </a:ext>
              </a:extLst>
            </p:cNvPr>
            <p:cNvSpPr txBox="1"/>
            <p:nvPr/>
          </p:nvSpPr>
          <p:spPr>
            <a:xfrm>
              <a:off x="369518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 b="1" cap="all" dirty="0">
                  <a:solidFill>
                    <a:srgbClr val="75AF31"/>
                  </a:solidFill>
                </a:rPr>
                <a:t>EXTENDING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THE LIFESPAN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OF PRODUCTS</a:t>
              </a:r>
              <a:endParaRPr lang="en-GB" cap="all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B32799-5FE7-1A56-42AD-95662F522EBA}"/>
                </a:ext>
              </a:extLst>
            </p:cNvPr>
            <p:cNvSpPr txBox="1"/>
            <p:nvPr/>
          </p:nvSpPr>
          <p:spPr>
            <a:xfrm>
              <a:off x="2156669" y="4066663"/>
              <a:ext cx="226721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REDUCE ENERGY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CONSUMPTION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AND PROCESS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CONSUMABLES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B2A9D7F-A28D-CEED-4077-2A2D7752FD39}"/>
                </a:ext>
              </a:extLst>
            </p:cNvPr>
            <p:cNvSpPr txBox="1"/>
            <p:nvPr/>
          </p:nvSpPr>
          <p:spPr>
            <a:xfrm>
              <a:off x="3924106" y="3273128"/>
              <a:ext cx="226721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 b="1" cap="all" dirty="0">
                  <a:solidFill>
                    <a:srgbClr val="75AF31"/>
                  </a:solidFill>
                </a:rPr>
                <a:t>DEVELOPING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NEW PRODUCTS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33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C972E-E209-A8B0-9353-726DAF095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EE8E88-5969-5CDE-DCFB-994467FB9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080" y="1480441"/>
            <a:ext cx="9515836" cy="723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8EF623D-54F2-E96C-7D82-49486A18AE22}"/>
              </a:ext>
            </a:extLst>
          </p:cNvPr>
          <p:cNvSpPr txBox="1"/>
          <p:nvPr/>
        </p:nvSpPr>
        <p:spPr>
          <a:xfrm>
            <a:off x="3401455" y="4359599"/>
            <a:ext cx="53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cap="all" dirty="0">
                <a:solidFill>
                  <a:schemeClr val="bg2"/>
                </a:solidFill>
              </a:rPr>
              <a:t>Thank you for your attention</a:t>
            </a:r>
            <a:endParaRPr lang="fr-FR" sz="2800" b="1" cap="all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BE7233-34FE-A518-4748-E4AE7AF7F9A3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428DCAE-7E1B-0B69-34D3-4E1FFDCC11A2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63FF72A-AB87-626B-DF9F-129D932380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1EA4561-92B5-FC54-E466-D0319E729A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18" name="Image 17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286CAD65-786F-84EB-F300-93A3C3C085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97" y="2356357"/>
            <a:ext cx="6600605" cy="1343773"/>
          </a:xfrm>
          <a:prstGeom prst="rect">
            <a:avLst/>
          </a:prstGeom>
        </p:spPr>
      </p:pic>
      <p:pic>
        <p:nvPicPr>
          <p:cNvPr id="19" name="Image 18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941DDBD-06AD-D310-F059-68963904FBC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62" y="343740"/>
            <a:ext cx="3850273" cy="982514"/>
          </a:xfrm>
          <a:prstGeom prst="rect">
            <a:avLst/>
          </a:prstGeom>
          <a:effectLst>
            <a:outerShdw dist="381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17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7D4FDAEC-EF98-C7CD-FAF9-3CE26F30A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6696D-9841-A6B0-3D06-A6DDCCBA404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B86E0-F44F-C40D-A2D0-D2A012093E95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9B56DE-94F7-555D-0F34-035575FA14E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BCD0E48-AEE3-B766-9721-D6B54AEBEA50}"/>
              </a:ext>
            </a:extLst>
          </p:cNvPr>
          <p:cNvSpPr txBox="1"/>
          <p:nvPr/>
        </p:nvSpPr>
        <p:spPr>
          <a:xfrm>
            <a:off x="3396000" y="258205"/>
            <a:ext cx="4052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PRACARTIS Groupe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51FDD6-7379-678E-6F92-288524979841}"/>
              </a:ext>
            </a:extLst>
          </p:cNvPr>
          <p:cNvSpPr txBox="1"/>
          <p:nvPr/>
        </p:nvSpPr>
        <p:spPr>
          <a:xfrm>
            <a:off x="1102290" y="1500578"/>
            <a:ext cx="9357484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French industrial group in precision mechanics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50 years’ experience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10 family-run SMEs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5 production sites &amp; 1 subsidiary in Switzerland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200 employees </a:t>
            </a:r>
          </a:p>
        </p:txBody>
      </p:sp>
      <p:pic>
        <p:nvPicPr>
          <p:cNvPr id="11" name="Image 10" descr="Une image contenant plein air, nuage, herbe, ciel&#10;&#10;Description générée automatiquement">
            <a:extLst>
              <a:ext uri="{FF2B5EF4-FFF2-40B4-BE49-F238E27FC236}">
                <a16:creationId xmlns:a16="http://schemas.microsoft.com/office/drawing/2014/main" id="{CE374EA9-F021-9C58-204E-4BD7C75EA0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641" y="2705808"/>
            <a:ext cx="3968798" cy="2972081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9B93FC4-CCBF-E644-CDA2-76A98B3967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4600118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2660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9520A-D4C5-EFE6-B7CF-8D5CF585B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0846193-C710-16D6-B72B-234DAD2AC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27" y="2253798"/>
            <a:ext cx="10506145" cy="23508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66C35292-01EC-864D-7CF7-E0DF48129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04B665-FC78-4F64-2C21-8BCDE1DB2E7D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1B1D08-2D3E-1FC0-D516-EBF10F08996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6C9E3F-FF94-81D6-950E-4CC305CD1771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BA07FB-E890-D44A-39D5-6810A1CC5A15}"/>
              </a:ext>
            </a:extLst>
          </p:cNvPr>
          <p:cNvSpPr txBox="1"/>
          <p:nvPr/>
        </p:nvSpPr>
        <p:spPr>
          <a:xfrm>
            <a:off x="3396000" y="258205"/>
            <a:ext cx="2066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We are…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5905-1341-5DC2-E5E0-CDB4FBAB7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4990018-8175-442D-1115-D620C19A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16DD3-6DFE-66A4-E144-4CBE3FF328B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133AE8-5AC8-5C51-A0D1-CBE47763EE9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F54E34-C274-E16B-3253-FA2B17D788FF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367E01B-580E-9C1A-C822-F3C188ACE2DF}"/>
              </a:ext>
            </a:extLst>
          </p:cNvPr>
          <p:cNvSpPr txBox="1"/>
          <p:nvPr/>
        </p:nvSpPr>
        <p:spPr>
          <a:xfrm>
            <a:off x="3396000" y="258205"/>
            <a:ext cx="3084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Our strategy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B153F1-6CB9-0B24-AE57-8852C2326C8D}"/>
              </a:ext>
            </a:extLst>
          </p:cNvPr>
          <p:cNvSpPr txBox="1"/>
          <p:nvPr/>
        </p:nvSpPr>
        <p:spPr>
          <a:xfrm>
            <a:off x="1621546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en-GB" sz="2400" b="1" i="1">
                <a:solidFill>
                  <a:srgbClr val="C00000"/>
                </a:solidFill>
              </a:rPr>
              <a:t>PROJECT ENGINEERING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en-GB" sz="1600" b="1" i="1" dirty="0">
                <a:solidFill>
                  <a:srgbClr val="C00000"/>
                </a:solidFill>
              </a:rPr>
              <a:t>Supporting you 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at every stage of your simple or complex machining project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5B1B70-AFF4-BD5A-8930-624C4BD7A0C4}"/>
              </a:ext>
            </a:extLst>
          </p:cNvPr>
          <p:cNvSpPr txBox="1"/>
          <p:nvPr/>
        </p:nvSpPr>
        <p:spPr>
          <a:xfrm>
            <a:off x="6032569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en-GB" sz="2400" b="1" i="1">
                <a:solidFill>
                  <a:srgbClr val="C00000"/>
                </a:solidFill>
              </a:rPr>
              <a:t>FOR SUSTAINABLE MACHINING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Improve, optimise &amp; modernise your</a:t>
            </a:r>
            <a:br>
              <a:rPr lang="en-GB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600" b="1" i="1" dirty="0">
                <a:solidFill>
                  <a:srgbClr val="C00000"/>
                </a:solidFill>
              </a:rPr>
              <a:t>machining processes &amp; strategies</a:t>
            </a:r>
          </a:p>
        </p:txBody>
      </p:sp>
      <p:pic>
        <p:nvPicPr>
          <p:cNvPr id="12" name="Image 11" descr="Une image contenant conception, Police, Graphique, logo&#10;&#10;Description générée automatiquement">
            <a:extLst>
              <a:ext uri="{FF2B5EF4-FFF2-40B4-BE49-F238E27FC236}">
                <a16:creationId xmlns:a16="http://schemas.microsoft.com/office/drawing/2014/main" id="{F973B4B8-AC49-FF01-A23E-F76C2A259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081" y="1202961"/>
            <a:ext cx="1440000" cy="1440000"/>
          </a:xfrm>
          <a:prstGeom prst="rect">
            <a:avLst/>
          </a:prstGeom>
        </p:spPr>
      </p:pic>
      <p:pic>
        <p:nvPicPr>
          <p:cNvPr id="14" name="Image 13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41CE41B4-747B-6EA7-A22F-77D6F052E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8" y="1202961"/>
            <a:ext cx="1440000" cy="1440000"/>
          </a:xfrm>
          <a:prstGeom prst="rect">
            <a:avLst/>
          </a:prstGeom>
        </p:spPr>
      </p:pic>
      <p:pic>
        <p:nvPicPr>
          <p:cNvPr id="15" name="Image 14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A560F4C9-FB04-F721-B5EF-589D36B7D43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47" y="3777737"/>
            <a:ext cx="8822045" cy="179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Marque&#10;&#10;Description générée automatiquement">
            <a:extLst>
              <a:ext uri="{FF2B5EF4-FFF2-40B4-BE49-F238E27FC236}">
                <a16:creationId xmlns:a16="http://schemas.microsoft.com/office/drawing/2014/main" id="{DAF995BC-ABC3-C236-6791-04CA6BEFD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106"/>
            <a:ext cx="12192000" cy="604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4BED3-588D-FFCE-4768-F4D349D8F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47391BB-4C93-6ADA-1EB2-FE5939ADE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869478-909E-207F-E80C-9E609ED1682C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DD44D3-3770-AFE0-40E1-CE95E96A4B44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730C45-3809-3550-1E29-C6FA365FFDF4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CF6701-0BC8-7AD0-AD6C-A8EAD950F3E4}"/>
              </a:ext>
            </a:extLst>
          </p:cNvPr>
          <p:cNvSpPr txBox="1"/>
          <p:nvPr/>
        </p:nvSpPr>
        <p:spPr>
          <a:xfrm>
            <a:off x="3396000" y="258205"/>
            <a:ext cx="7008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STANDARDS &amp; SPECIFIC CUTTING TOOLS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4ACEE9AB-3223-0977-7A1E-8599DA1947E2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Design, manufacture, inspection, commissioning &amp; technical support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Solid carbide, stainless steel and polycrystalline diamond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(PCD coating)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Traditional &amp; laser sharpening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Resharpening &amp; reconditioning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014478-1A9B-B600-D805-AEF4DBDFF3BE}"/>
              </a:ext>
            </a:extLst>
          </p:cNvPr>
          <p:cNvSpPr txBox="1"/>
          <p:nvPr/>
        </p:nvSpPr>
        <p:spPr>
          <a:xfrm>
            <a:off x="3396000" y="904192"/>
            <a:ext cx="512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DESIGN • MANUFACTURE • RECONDITIONNING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19D01D-C0FC-D8C5-CCA9-38860234FA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5" y="1592213"/>
            <a:ext cx="4590000" cy="3422098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stylos et plumes, fournitures de bureau, Stylo-bille, outil d’écriture&#10;&#10;Description générée automatiquement">
            <a:extLst>
              <a:ext uri="{FF2B5EF4-FFF2-40B4-BE49-F238E27FC236}">
                <a16:creationId xmlns:a16="http://schemas.microsoft.com/office/drawing/2014/main" id="{89C7D40E-FBEC-910F-F0B4-105A43476B8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84">
            <a:off x="2937789" y="3815430"/>
            <a:ext cx="2499505" cy="2499505"/>
          </a:xfrm>
          <a:prstGeom prst="rect">
            <a:avLst/>
          </a:prstGeom>
        </p:spPr>
      </p:pic>
      <p:pic>
        <p:nvPicPr>
          <p:cNvPr id="32" name="Image 31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BF1CE304-15A8-D52B-6971-C6904CC05E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30" y="4396450"/>
            <a:ext cx="1440000" cy="1093585"/>
          </a:xfrm>
          <a:prstGeom prst="rect">
            <a:avLst/>
          </a:prstGeom>
        </p:spPr>
      </p:pic>
      <p:pic>
        <p:nvPicPr>
          <p:cNvPr id="34" name="Image 33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23CD429E-CBCC-EBCD-B220-EC019D5DCC3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2" y="4932632"/>
            <a:ext cx="1504800" cy="557403"/>
          </a:xfrm>
          <a:prstGeom prst="rect">
            <a:avLst/>
          </a:prstGeom>
        </p:spPr>
      </p:pic>
      <p:pic>
        <p:nvPicPr>
          <p:cNvPr id="36" name="Image 35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B8E7623-39F3-4C9A-7A5C-98B50063BC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74" y="4749417"/>
            <a:ext cx="1440000" cy="742847"/>
          </a:xfrm>
          <a:prstGeom prst="rect">
            <a:avLst/>
          </a:prstGeom>
        </p:spPr>
      </p:pic>
      <p:pic>
        <p:nvPicPr>
          <p:cNvPr id="38" name="Image 3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423D297-D17E-164F-7500-1E1D611EADA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396" y="4857772"/>
            <a:ext cx="1440000" cy="63849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E564898-5666-5838-26C9-6A5C82D54A3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74582-E83C-4A6F-0D1E-525B8EFEF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33D62B04-18A9-F299-0D4D-2780972F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51174B-C80B-DDC8-F9D0-5E09139FBBC5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D26AE0-70A6-FE52-A67E-8292ABA41F7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CF746A-DF98-2191-C4CD-B421BEEED627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C228F-29B3-E163-9733-F981CD13C7B4}"/>
              </a:ext>
            </a:extLst>
          </p:cNvPr>
          <p:cNvSpPr txBox="1"/>
          <p:nvPr/>
        </p:nvSpPr>
        <p:spPr>
          <a:xfrm>
            <a:off x="3396000" y="258205"/>
            <a:ext cx="5381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SPINDLES &amp; ELECTROSPINDLES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17EEDF3-9376-7E0B-CF2A-6B1B152F97D7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Engineering &amp; manufacturing to specification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Exclusive representative of the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FISCHER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SYCOTEC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HSD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GMN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KESSLER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brands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Maintenance of all types and makes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On-site analysis &amp; services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098F10-8E38-5D98-ECFC-A04AD7E79B95}"/>
              </a:ext>
            </a:extLst>
          </p:cNvPr>
          <p:cNvSpPr txBox="1"/>
          <p:nvPr/>
        </p:nvSpPr>
        <p:spPr>
          <a:xfrm>
            <a:off x="3396000" y="904192"/>
            <a:ext cx="3474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DESIGN • MARKETING • REPAIR</a:t>
            </a:r>
          </a:p>
        </p:txBody>
      </p:sp>
      <p:pic>
        <p:nvPicPr>
          <p:cNvPr id="9" name="Image 8" descr="Une image contenant personne, habits, ingénierie, intérieur&#10;&#10;Description générée automatiquement">
            <a:extLst>
              <a:ext uri="{FF2B5EF4-FFF2-40B4-BE49-F238E27FC236}">
                <a16:creationId xmlns:a16="http://schemas.microsoft.com/office/drawing/2014/main" id="{69ED71A8-C6EF-B674-53FD-3BAE31E9D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Pièce auto, machine, métal, argent&#10;&#10;Description générée automatiquement">
            <a:extLst>
              <a:ext uri="{FF2B5EF4-FFF2-40B4-BE49-F238E27FC236}">
                <a16:creationId xmlns:a16="http://schemas.microsoft.com/office/drawing/2014/main" id="{962B4689-62E6-D1CB-5F3F-B22E5677AD8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668">
            <a:off x="2129084" y="3568990"/>
            <a:ext cx="3773062" cy="2577564"/>
          </a:xfrm>
          <a:prstGeom prst="rect">
            <a:avLst/>
          </a:prstGeom>
        </p:spPr>
      </p:pic>
      <p:pic>
        <p:nvPicPr>
          <p:cNvPr id="16" name="Image 15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E3D2ED33-40A5-BD13-64A6-B34BD3A84B9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71" y="4652215"/>
            <a:ext cx="1800000" cy="766467"/>
          </a:xfrm>
          <a:prstGeom prst="rect">
            <a:avLst/>
          </a:prstGeom>
        </p:spPr>
      </p:pic>
      <p:pic>
        <p:nvPicPr>
          <p:cNvPr id="18" name="Image 17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30113231-F951-9102-4C8C-5A5C2D5F0CC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96" y="4447670"/>
            <a:ext cx="1800000" cy="97101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414D57-D165-B944-082B-7E8C5DF2190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0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FE350-DE85-D393-B6F9-4ACA5C4B4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4314FD91-2F4B-F1B5-667F-6A17C2F64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5FE48D-32F2-3135-0450-78DEBCBAF78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08C6-8457-8CC2-E84F-BC92FDFBB37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8D0100-CEE1-D332-CCAF-1E50DA07D63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DA5A7B-5E2A-F363-1CA7-013945497F3E}"/>
              </a:ext>
            </a:extLst>
          </p:cNvPr>
          <p:cNvSpPr txBox="1"/>
          <p:nvPr/>
        </p:nvSpPr>
        <p:spPr>
          <a:xfrm>
            <a:off x="3396000" y="258205"/>
            <a:ext cx="4221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MACHINE PERIPHERALS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65EA0AE-412B-CF4C-9CD7-BFFF92AD46AE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rgbClr val="C00000"/>
                </a:solidFill>
                <a:latin typeface="+mj-lt"/>
              </a:rPr>
              <a:t>KITAGAWA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clamping fixtures, indexing tables and other peripherals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Peripherals for machining centres :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Cooling and lubrication systems, frequency converters, electrical cabinets, mounting brackets, sensors, etc.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Integration on all makes &amp; types of machine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0A7F283-379C-8CFC-6A85-5D563A2EFB4C}"/>
              </a:ext>
            </a:extLst>
          </p:cNvPr>
          <p:cNvSpPr txBox="1"/>
          <p:nvPr/>
        </p:nvSpPr>
        <p:spPr>
          <a:xfrm>
            <a:off x="3396000" y="904192"/>
            <a:ext cx="5900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WORKPIECE CLAMPING • Lubrication • 4</a:t>
            </a:r>
            <a:r>
              <a:rPr lang="en-GB" sz="2000" i="1" cap="all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 &amp; 5</a:t>
            </a:r>
            <a:r>
              <a:rPr lang="en-GB" sz="2000" i="1" cap="all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2000" i="1" cap="all" dirty="0" err="1">
                <a:solidFill>
                  <a:schemeClr val="bg2">
                    <a:lumMod val="50000"/>
                  </a:schemeClr>
                </a:solidFill>
              </a:rPr>
              <a:t>axIS</a:t>
            </a:r>
            <a:endParaRPr lang="en-GB" sz="2000" i="1" cap="all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Image 10" descr="Une image contenant ciel, transport, machine, bleu&#10;&#10;Description générée automatiquement">
            <a:extLst>
              <a:ext uri="{FF2B5EF4-FFF2-40B4-BE49-F238E27FC236}">
                <a16:creationId xmlns:a16="http://schemas.microsoft.com/office/drawing/2014/main" id="{C3D6DC0D-A96F-E621-4F3C-5E2E77DD0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achine, Modèle réduit, jouet, Véhicule de jouet&#10;&#10;Description générée automatiquement">
            <a:extLst>
              <a:ext uri="{FF2B5EF4-FFF2-40B4-BE49-F238E27FC236}">
                <a16:creationId xmlns:a16="http://schemas.microsoft.com/office/drawing/2014/main" id="{0821094C-9D0F-C18C-3C65-65F6EE784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05" y="3553340"/>
            <a:ext cx="3658501" cy="2439002"/>
          </a:xfrm>
          <a:prstGeom prst="rect">
            <a:avLst/>
          </a:prstGeom>
        </p:spPr>
      </p:pic>
      <p:pic>
        <p:nvPicPr>
          <p:cNvPr id="17" name="Image 16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BAAF3E69-22A4-07A5-3AFD-E554EA88B55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338" y="4573467"/>
            <a:ext cx="1620000" cy="88919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D07BD7C-760E-0DFD-EB7E-030FCF5B606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00" y="4657523"/>
            <a:ext cx="1620000" cy="805138"/>
          </a:xfrm>
          <a:prstGeom prst="rect">
            <a:avLst/>
          </a:prstGeom>
        </p:spPr>
      </p:pic>
      <p:pic>
        <p:nvPicPr>
          <p:cNvPr id="22" name="Image 2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9E877DF8-89D8-BD40-6F9E-DEC7DA9816F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662" y="4772841"/>
            <a:ext cx="1620000" cy="68982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6658589-E29F-210B-6054-152C65CB541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2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4CC4C-2EEC-BF5E-2D3B-60743BF3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387110F-B565-57DB-D4E3-586DB6057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0ADE2C-21F6-32E2-A63A-F0B9DC70F822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E804C1-3E03-A42C-80C0-B93710D98FE0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0DAABF-68E3-501F-DEAC-15C09AF5092B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8E3A65E-6265-CAAF-C1EA-23B013298AFC}"/>
              </a:ext>
            </a:extLst>
          </p:cNvPr>
          <p:cNvSpPr txBox="1"/>
          <p:nvPr/>
        </p:nvSpPr>
        <p:spPr>
          <a:xfrm>
            <a:off x="3396000" y="258205"/>
            <a:ext cx="3766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TOOLING &amp; FITTINGS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76E8AB98-8CC4-7F88-EBE7-DCDA65A7BC15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Production of high-precision parts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Mechanical components, parts fitting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Wire EDM, sinking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grinding, milling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Capacities : from 10x5x1 mm to 300x200x100 mm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17191F-D748-5CA3-7786-22B9F2BC73CE}"/>
              </a:ext>
            </a:extLst>
          </p:cNvPr>
          <p:cNvSpPr txBox="1"/>
          <p:nvPr/>
        </p:nvSpPr>
        <p:spPr>
          <a:xfrm>
            <a:off x="3396000" y="904192"/>
            <a:ext cx="4797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Electro-Erosion • PRECISION MECHANICS</a:t>
            </a:r>
          </a:p>
        </p:txBody>
      </p:sp>
      <p:pic>
        <p:nvPicPr>
          <p:cNvPr id="11" name="Image 10" descr="Une image contenant intérieur, machine, ordinateur, ingénierie&#10;&#10;Description générée automatiquement">
            <a:extLst>
              <a:ext uri="{FF2B5EF4-FFF2-40B4-BE49-F238E27FC236}">
                <a16:creationId xmlns:a16="http://schemas.microsoft.com/office/drawing/2014/main" id="{AC165BE3-89FE-7277-3DC4-A30DCA3CE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odèle réduit, jouet&#10;&#10;Description générée automatiquement">
            <a:extLst>
              <a:ext uri="{FF2B5EF4-FFF2-40B4-BE49-F238E27FC236}">
                <a16:creationId xmlns:a16="http://schemas.microsoft.com/office/drawing/2014/main" id="{B7C26671-38C2-E62B-B1E3-B6FE47692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41" y="3411245"/>
            <a:ext cx="4181038" cy="2769937"/>
          </a:xfrm>
          <a:prstGeom prst="rect">
            <a:avLst/>
          </a:prstGeom>
        </p:spPr>
      </p:pic>
      <p:pic>
        <p:nvPicPr>
          <p:cNvPr id="17" name="Image 16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64B09FDF-5138-6707-92C6-66088BE42B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56" y="4455880"/>
            <a:ext cx="1800000" cy="10373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47ACA83-29F6-F2DB-4E8E-6AAA11F5254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5127</TotalTime>
  <Words>584</Words>
  <Application>Microsoft Office PowerPoint</Application>
  <PresentationFormat>Grand écran</PresentationFormat>
  <Paragraphs>93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Conception personnalisée</vt:lpstr>
      <vt:lpstr>1_Conception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PRACARTIS Groupe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PRACARTIS Groupe - Engineering and solutions for precision machining</dc:title>
  <dc:creator>Arnaud De Chalvron</dc:creator>
  <cp:lastModifiedBy>Arnaud DE CHALVRON</cp:lastModifiedBy>
  <cp:revision>483</cp:revision>
  <cp:lastPrinted>2021-04-19T07:58:13Z</cp:lastPrinted>
  <dcterms:created xsi:type="dcterms:W3CDTF">2018-06-11T12:39:53Z</dcterms:created>
  <dcterms:modified xsi:type="dcterms:W3CDTF">2025-01-17T13:26:08Z</dcterms:modified>
</cp:coreProperties>
</file>