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4"/>
  </p:notesMasterIdLst>
  <p:sldIdLst>
    <p:sldId id="256" r:id="rId3"/>
    <p:sldId id="273" r:id="rId4"/>
    <p:sldId id="315" r:id="rId5"/>
    <p:sldId id="316" r:id="rId6"/>
    <p:sldId id="317" r:id="rId7"/>
    <p:sldId id="314" r:id="rId8"/>
    <p:sldId id="319" r:id="rId9"/>
    <p:sldId id="321" r:id="rId10"/>
    <p:sldId id="322" r:id="rId11"/>
    <p:sldId id="320" r:id="rId12"/>
    <p:sldId id="323" r:id="rId13"/>
    <p:sldId id="324" r:id="rId14"/>
    <p:sldId id="325" r:id="rId15"/>
    <p:sldId id="329" r:id="rId16"/>
    <p:sldId id="318" r:id="rId17"/>
    <p:sldId id="327" r:id="rId18"/>
    <p:sldId id="328" r:id="rId19"/>
    <p:sldId id="326" r:id="rId20"/>
    <p:sldId id="313" r:id="rId21"/>
    <p:sldId id="331" r:id="rId22"/>
    <p:sldId id="330" r:id="rId23"/>
  </p:sldIdLst>
  <p:sldSz cx="12192000" cy="6858000"/>
  <p:notesSz cx="6794500" cy="99314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AF31"/>
    <a:srgbClr val="8E9193"/>
    <a:srgbClr val="E999AC"/>
    <a:srgbClr val="E48397"/>
    <a:srgbClr val="DA4759"/>
    <a:srgbClr val="D62C39"/>
    <a:srgbClr val="C62830"/>
    <a:srgbClr val="F6F6F6"/>
    <a:srgbClr val="A0292E"/>
    <a:srgbClr val="4197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6652" autoAdjust="0"/>
  </p:normalViewPr>
  <p:slideViewPr>
    <p:cSldViewPr snapToGrid="0">
      <p:cViewPr varScale="1">
        <p:scale>
          <a:sx n="108" d="100"/>
          <a:sy n="108" d="100"/>
        </p:scale>
        <p:origin x="91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759"/>
          </a:xfrm>
          <a:prstGeom prst="rect">
            <a:avLst/>
          </a:prstGeom>
        </p:spPr>
        <p:txBody>
          <a:bodyPr vert="horz" lIns="91010" tIns="45505" rIns="91010" bIns="4550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759"/>
          </a:xfrm>
          <a:prstGeom prst="rect">
            <a:avLst/>
          </a:prstGeom>
        </p:spPr>
        <p:txBody>
          <a:bodyPr vert="horz" lIns="91010" tIns="45505" rIns="91010" bIns="45505" rtlCol="0"/>
          <a:lstStyle>
            <a:lvl1pPr algn="r">
              <a:defRPr sz="1200"/>
            </a:lvl1pPr>
          </a:lstStyle>
          <a:p>
            <a:fld id="{DF69A3F8-DD97-4C99-AB57-87666D8DC441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17513" y="1241425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10" tIns="45505" rIns="91010" bIns="45505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450" y="4779437"/>
            <a:ext cx="5435600" cy="3910736"/>
          </a:xfrm>
          <a:prstGeom prst="rect">
            <a:avLst/>
          </a:prstGeom>
        </p:spPr>
        <p:txBody>
          <a:bodyPr vert="horz" lIns="91010" tIns="45505" rIns="91010" bIns="45505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3642"/>
            <a:ext cx="2944283" cy="497759"/>
          </a:xfrm>
          <a:prstGeom prst="rect">
            <a:avLst/>
          </a:prstGeom>
        </p:spPr>
        <p:txBody>
          <a:bodyPr vert="horz" lIns="91010" tIns="45505" rIns="91010" bIns="4550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8645" y="9433642"/>
            <a:ext cx="2944283" cy="497759"/>
          </a:xfrm>
          <a:prstGeom prst="rect">
            <a:avLst/>
          </a:prstGeom>
        </p:spPr>
        <p:txBody>
          <a:bodyPr vert="horz" lIns="91010" tIns="45505" rIns="91010" bIns="45505" rtlCol="0" anchor="b"/>
          <a:lstStyle>
            <a:lvl1pPr algn="r">
              <a:defRPr sz="1200"/>
            </a:lvl1pPr>
          </a:lstStyle>
          <a:p>
            <a:fld id="{1A90A4BB-3F37-4A1F-B574-C604354E50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892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762FF6-DE22-4D0A-B6B1-4E9C3ABCCD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08281E6-17F1-4B0D-BF73-A3D97900C4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96C99E7-66CA-4D4F-BC1E-13AB67FFB0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393BE9A-AE0F-4E3A-9019-190B7CF3B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CECB5A5-2F7F-426D-8030-2699963D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5369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2DA716-CFEC-4AC1-8542-995B26A79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3933E51-36E6-49A6-AEF0-66EC6F7C05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7A75479-5ED5-476A-8986-C26696156C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A9F0A19-EEEF-4A90-9C54-416A3C663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56DF4B-5CA6-4ADD-9E9B-2E384D9F4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609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7FEED84F-D94C-42C5-9381-158603118E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F84086E-3E16-441C-BD62-B90A2E1341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0D64D5-1AEC-43D2-9D00-958797534E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332DE05-F1AB-4BC4-AAC1-1E1A8E658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BDCCF40-3533-447C-A01B-EB52D706D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25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9639A6-9332-43F4-9265-7811C7A25B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ADD77FC-F78B-4265-808F-CED4DFA54C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E295A74-A3A3-4C35-AFFD-148B04C84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20A60AC-DB39-4972-9F9E-4110F381A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DD3027E-AAF5-4097-921F-D8D5D8548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9570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6D7512-F0A3-4B2A-89A8-BB1DE4864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5EB184D-1CF2-49F5-9181-35712FAFB8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C6FDB8D-3F11-4EF4-8E18-32CBE7C20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1EBC326-C936-4E1E-9E7A-DA942E325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EC1E698-C25C-4798-809A-BE801811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82957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09581A-33C6-4BD1-8CBB-3CCFAD48D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828BC09-B1DE-4E50-8DEF-BFF7980285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B28F29B-1774-420C-862D-66FE6C69B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2FB7686-5FCA-401E-BAC5-9525D5B95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A607DD-FC02-437D-9209-102494004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91198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AC2A03-4949-4190-B7A5-3AB910E0C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83AE86-F397-44F3-86C4-91437CC268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CFD1F77-5EA2-4F80-8FBA-35E6F45D3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030C44C-01C3-4CCE-B5C3-69A5F37C8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9C99988-D828-4220-8B09-8AFB98093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267BA30-45C7-4E7F-A541-66B02EF9D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2464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DF6975-CEED-4773-8902-044C1159E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2592A0F-A76B-47C1-80E1-9C1058042C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1CCE202-302A-445F-8EBF-66EBEDA983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7C435F0-92CB-49BA-A0EC-0813E726F4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8AD7C30-7BFA-4C7A-89C7-FE6B161CB5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573C802-06F5-47B6-90C2-A6A192848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1CB5EA2-8253-485F-B61B-B285C8B01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05C5825-E54F-49A7-B63C-A482D4AE8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92412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8553E3-3DBC-4117-8FDE-4D8611013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40CF0AC-BC5E-433C-BB1E-1723647941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D8297E5-2041-424E-AD76-420C27D29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2E2E3FD-7F5C-4DED-918E-14ED04404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75034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8FBD8A5-97EA-4BA2-A353-BB01D5F36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AEE441F-8877-47B0-B55D-B25BEF06D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28DAC7A-7343-466E-B64A-BD2A6FF99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7414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7D82A3B-BE42-4C1F-A40E-273B9A315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1050965-F0AC-4471-BDF8-E03DBB2F1F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CED1AAC-9236-40AE-8D82-1701849CBF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01F8A37-DBBD-4561-A237-B08B095AF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B5EC63B-BAC5-4132-A215-42F7DBD32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A721DBA-04CB-4B98-80A9-4D58B2E6C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0180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73684D-4086-4F1C-9A8D-05368A80D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FD5B0BD-D00A-4623-BBC6-BC57A30EC6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C47EF8-1A02-4200-B66C-1C6F867768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31495A8-3510-4D3B-9218-B49DEB085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C97D5DF-B695-46C8-83D3-A389ACC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95588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2EBBC71-8C84-41BB-8AE9-E4922DCDF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AC09F51-EFCE-4417-B83A-ABC90CD059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E4731B3-F20A-45B9-A372-C053998E5C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08E5A5B-947F-47C9-9784-EA86946AB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78D293C-3209-489F-9615-62D9298C8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4BA288F-F24D-475C-B789-817072C97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44442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941458-3390-4382-8B64-B416EF264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BD1C83E-5F1F-40FC-8B68-30DBFE3DEB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020163E-7EF4-445A-9A24-91BD21951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CBC8D1C-80B2-42E0-BC20-BE63D3015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720F62A-4376-457A-8782-7C02BB47E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7586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596CAF54-7686-41E5-9FD5-1C8A6E59EB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07D2F6E-0F72-47FD-A3B1-DC4B7BF4C7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CAE2011-F195-460A-9D0A-84E9C797A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ACC58-2E8F-4E69-AC10-9D88E63178D2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52E7929-1ECA-449C-B663-A8AE9748C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5EA11D7-9D6E-4CF2-A79D-4B308F4C5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3663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5781E4-A61D-4135-A644-F9BADD52C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AA5EAFC-F7FE-4C2C-9274-6F3EB7DB14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A1B7BE-4975-412E-8B7B-D1F8A8645E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61E070B-3CB9-4743-A72D-02A8B314E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056143-489F-4021-82D2-C8B48DCD2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9057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F4C8D3-662B-46EF-9D89-49D952EE8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D747C8C-25F5-42C9-88BB-5A783A42E6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11D93D9-CDF4-4432-8D3C-4C3F6475E9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7B372B1-443D-4A34-8F66-F6E7357171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C7A1E35-C126-496D-A018-BF3682D2E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8DEAD9F-3226-4966-98E1-FB25E20DB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8852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1577D6-E916-4CED-B2CF-2D45A5FD7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6CA49FE-59F5-485A-8044-1B39CDC2DC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E847175-4A71-4C88-A9A2-BF0AFB00DC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1CA739F-61F1-4FEF-BAA0-417CD76605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5C2A153-3305-477F-A583-95E2982B16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C4427EB3-E44B-46FC-9595-AEC13859BB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E9ED75E-5624-447B-95F6-77764C970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716471A-608F-4D9D-BF05-EAF6D86EE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6650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0A5B69-1E9B-429D-9522-8C4453BB5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053C21D-8F3F-4B6D-92A4-662B5CEB13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4C9943F-2C32-4449-830B-D38A9AED3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7F3C98B-5CCE-49CA-9055-552C30E7B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3178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E9E754-6DA5-42E6-9850-0D1DEDCF1B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663073C-6932-4E93-9E61-AAFAB4353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ADBC380-F2DE-4C3C-80DF-858544883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9268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A6E611-85DA-430D-9351-8589CDCD5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390808B-2161-4BDC-91C0-C57984883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AE90D2B-2F69-404E-BD0A-D422B12A8D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3CD5EE5-4B8A-4EC4-820F-EAFB0E4F66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C640E0C-93CF-4DC5-B247-960D18B8A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8C0A014-2C6D-470A-9056-09835E3BC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3190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8187E9-6B95-4293-BBBC-8AFA50F5B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3CE058E-B872-445F-B46B-6DB913AAA5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6C102D-BB86-405B-A201-F18D8260FF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DB9A7FF-51D3-4F4C-9356-CB9284659C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7148BF-0629-414C-A23F-D3414B4F7E2C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CC5FE59-2CE4-47C3-9EAF-E58D25C85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8D5A059-92C2-43AD-9FCE-A997FEACC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A6190-6821-4162-A733-3080299A78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0494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6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golf&#10;&#10;Description générée automatiquement">
            <a:extLst>
              <a:ext uri="{FF2B5EF4-FFF2-40B4-BE49-F238E27FC236}">
                <a16:creationId xmlns:a16="http://schemas.microsoft.com/office/drawing/2014/main" id="{0501D8C7-B0EC-4216-A121-F1AB38E6E6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66" r="14367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29" name="Groupe 28">
            <a:extLst>
              <a:ext uri="{FF2B5EF4-FFF2-40B4-BE49-F238E27FC236}">
                <a16:creationId xmlns:a16="http://schemas.microsoft.com/office/drawing/2014/main" id="{D03F226E-2BCD-E947-1001-6376B19579F6}"/>
              </a:ext>
            </a:extLst>
          </p:cNvPr>
          <p:cNvGrpSpPr/>
          <p:nvPr userDrawn="1"/>
        </p:nvGrpSpPr>
        <p:grpSpPr>
          <a:xfrm>
            <a:off x="1647320" y="6170004"/>
            <a:ext cx="2120911" cy="694955"/>
            <a:chOff x="5290743" y="6170004"/>
            <a:chExt cx="2120911" cy="694955"/>
          </a:xfrm>
        </p:grpSpPr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3D58C99A-E0C7-9541-7999-381DB90E44B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0464" y="6170004"/>
              <a:ext cx="1621190" cy="694955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A50C85FE-D6DA-01A8-0050-F729CCD828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0743" y="6250695"/>
              <a:ext cx="499721" cy="499721"/>
            </a:xfrm>
            <a:prstGeom prst="rect">
              <a:avLst/>
            </a:prstGeom>
          </p:spPr>
        </p:pic>
      </p:grpSp>
      <p:pic>
        <p:nvPicPr>
          <p:cNvPr id="5" name="Image 4">
            <a:extLst>
              <a:ext uri="{FF2B5EF4-FFF2-40B4-BE49-F238E27FC236}">
                <a16:creationId xmlns:a16="http://schemas.microsoft.com/office/drawing/2014/main" id="{6B2DD836-C4A7-612D-7626-9C9DCD3AC2CD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714" y="6230974"/>
            <a:ext cx="8802642" cy="63398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CA4F431-7108-540D-D872-F19A66D078F8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347" y="6325063"/>
            <a:ext cx="6053304" cy="417600"/>
          </a:xfrm>
          <a:prstGeom prst="rect">
            <a:avLst/>
          </a:prstGeom>
        </p:spPr>
      </p:pic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64C65A7-8C66-4231-96AF-73FA1D771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D4CD1A4-16EE-4A33-9AA6-D9C38A5F5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742317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art, tableau blanc&#10;&#10;Description générée automatiquement">
            <a:extLst>
              <a:ext uri="{FF2B5EF4-FFF2-40B4-BE49-F238E27FC236}">
                <a16:creationId xmlns:a16="http://schemas.microsoft.com/office/drawing/2014/main" id="{0E62CDEE-1A2E-C758-C173-E310E5F9191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8FC2A52-A8E7-42B3-ADC5-CB26759C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4019F9E-91D4-4CC6-884F-5232B95390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ACB6337-FDFB-4D00-9DB1-0E84283D44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ACC58-2E8F-4E69-AC10-9D88E63178D2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DE3C46-2B39-4509-A56B-B0F6328796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7FCB87F-2DB0-42B1-8443-DD7D36BCD4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8CE59-BC9A-4388-BA8C-4B544C4E1F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3031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svg"/><Relationship Id="rId7" Type="http://schemas.openxmlformats.org/officeDocument/2006/relationships/image" Target="../media/image3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svg"/><Relationship Id="rId7" Type="http://schemas.openxmlformats.org/officeDocument/2006/relationships/image" Target="../media/image3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41.png"/><Relationship Id="rId4" Type="http://schemas.openxmlformats.org/officeDocument/2006/relationships/image" Target="../media/image40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10.svg"/><Relationship Id="rId7" Type="http://schemas.openxmlformats.org/officeDocument/2006/relationships/image" Target="../media/image3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43.png"/><Relationship Id="rId4" Type="http://schemas.openxmlformats.org/officeDocument/2006/relationships/image" Target="../media/image42.JPG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4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10.sv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jpeg"/><Relationship Id="rId4" Type="http://schemas.openxmlformats.org/officeDocument/2006/relationships/image" Target="../media/image49.png"/><Relationship Id="rId9" Type="http://schemas.openxmlformats.org/officeDocument/2006/relationships/image" Target="../media/image5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6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10.sv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12" Type="http://schemas.openxmlformats.org/officeDocument/2006/relationships/image" Target="../media/image9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5" Type="http://schemas.openxmlformats.org/officeDocument/2006/relationships/image" Target="../media/image64.png"/><Relationship Id="rId15" Type="http://schemas.openxmlformats.org/officeDocument/2006/relationships/image" Target="../media/image60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Relationship Id="rId1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png"/><Relationship Id="rId18" Type="http://schemas.openxmlformats.org/officeDocument/2006/relationships/image" Target="../media/image85.png"/><Relationship Id="rId26" Type="http://schemas.openxmlformats.org/officeDocument/2006/relationships/image" Target="../media/image93.png"/><Relationship Id="rId3" Type="http://schemas.openxmlformats.org/officeDocument/2006/relationships/image" Target="../media/image10.svg"/><Relationship Id="rId21" Type="http://schemas.openxmlformats.org/officeDocument/2006/relationships/image" Target="../media/image88.png"/><Relationship Id="rId7" Type="http://schemas.openxmlformats.org/officeDocument/2006/relationships/image" Target="../media/image74.png"/><Relationship Id="rId12" Type="http://schemas.openxmlformats.org/officeDocument/2006/relationships/image" Target="../media/image79.png"/><Relationship Id="rId17" Type="http://schemas.openxmlformats.org/officeDocument/2006/relationships/image" Target="../media/image84.png"/><Relationship Id="rId25" Type="http://schemas.openxmlformats.org/officeDocument/2006/relationships/image" Target="../media/image92.png"/><Relationship Id="rId2" Type="http://schemas.openxmlformats.org/officeDocument/2006/relationships/image" Target="../media/image9.png"/><Relationship Id="rId16" Type="http://schemas.openxmlformats.org/officeDocument/2006/relationships/image" Target="../media/image83.jpeg"/><Relationship Id="rId20" Type="http://schemas.openxmlformats.org/officeDocument/2006/relationships/image" Target="../media/image87.png"/><Relationship Id="rId29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11" Type="http://schemas.openxmlformats.org/officeDocument/2006/relationships/image" Target="../media/image78.png"/><Relationship Id="rId24" Type="http://schemas.openxmlformats.org/officeDocument/2006/relationships/image" Target="../media/image91.png"/><Relationship Id="rId5" Type="http://schemas.openxmlformats.org/officeDocument/2006/relationships/image" Target="../media/image72.png"/><Relationship Id="rId15" Type="http://schemas.openxmlformats.org/officeDocument/2006/relationships/image" Target="../media/image82.png"/><Relationship Id="rId23" Type="http://schemas.openxmlformats.org/officeDocument/2006/relationships/image" Target="../media/image90.png"/><Relationship Id="rId28" Type="http://schemas.openxmlformats.org/officeDocument/2006/relationships/image" Target="../media/image95.png"/><Relationship Id="rId10" Type="http://schemas.openxmlformats.org/officeDocument/2006/relationships/image" Target="../media/image77.png"/><Relationship Id="rId19" Type="http://schemas.openxmlformats.org/officeDocument/2006/relationships/image" Target="../media/image86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Relationship Id="rId14" Type="http://schemas.openxmlformats.org/officeDocument/2006/relationships/image" Target="../media/image81.png"/><Relationship Id="rId22" Type="http://schemas.openxmlformats.org/officeDocument/2006/relationships/image" Target="../media/image89.png"/><Relationship Id="rId27" Type="http://schemas.openxmlformats.org/officeDocument/2006/relationships/image" Target="../media/image9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2.png"/><Relationship Id="rId5" Type="http://schemas.openxmlformats.org/officeDocument/2006/relationships/image" Target="../media/image16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0.svg"/><Relationship Id="rId7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12.png"/><Relationship Id="rId4" Type="http://schemas.openxmlformats.org/officeDocument/2006/relationships/image" Target="../media/image18.jpe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svg"/><Relationship Id="rId7" Type="http://schemas.openxmlformats.org/officeDocument/2006/relationships/image" Target="../media/image2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0.svg"/><Relationship Id="rId7" Type="http://schemas.openxmlformats.org/officeDocument/2006/relationships/image" Target="../media/image3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e 17">
            <a:extLst>
              <a:ext uri="{FF2B5EF4-FFF2-40B4-BE49-F238E27FC236}">
                <a16:creationId xmlns:a16="http://schemas.microsoft.com/office/drawing/2014/main" id="{F64AB6D6-A546-0A38-9F34-02FF05C96A19}"/>
              </a:ext>
            </a:extLst>
          </p:cNvPr>
          <p:cNvGrpSpPr/>
          <p:nvPr/>
        </p:nvGrpSpPr>
        <p:grpSpPr>
          <a:xfrm>
            <a:off x="4908000" y="5060694"/>
            <a:ext cx="2375998" cy="778538"/>
            <a:chOff x="5290743" y="6170004"/>
            <a:chExt cx="2120911" cy="694955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1CE3A68E-03E1-7E98-6CDA-2CD5C4DDF8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0464" y="6170004"/>
              <a:ext cx="1621190" cy="694955"/>
            </a:xfrm>
            <a:prstGeom prst="rect">
              <a:avLst/>
            </a:prstGeom>
          </p:spPr>
        </p:pic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C3D870E5-B858-B390-ED24-D6F9C33B2E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0743" y="6250695"/>
              <a:ext cx="499721" cy="499721"/>
            </a:xfrm>
            <a:prstGeom prst="rect">
              <a:avLst/>
            </a:prstGeom>
          </p:spPr>
        </p:pic>
      </p:grpSp>
      <p:pic>
        <p:nvPicPr>
          <p:cNvPr id="4" name="Image 3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1B5A8F4A-87F6-9050-6CD3-5E13937EEE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422" y="578633"/>
            <a:ext cx="6017756" cy="32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826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E505CD-F301-6B55-5178-0A5DB33721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BCB3FED7-0AF7-2DD0-C2B4-A3F715A519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2B2BB3D-640C-A41C-9614-7D1D4752D0D0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EEF40B-E2F6-BE67-0CA5-ACB10357CA09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0FA1EB-4CBB-839B-6E89-71663FAACCD9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3654EEE-C5E0-84BA-606D-775BE131299D}"/>
              </a:ext>
            </a:extLst>
          </p:cNvPr>
          <p:cNvSpPr txBox="1"/>
          <p:nvPr/>
        </p:nvSpPr>
        <p:spPr>
          <a:xfrm>
            <a:off x="3396000" y="258205"/>
            <a:ext cx="80923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cap="all" dirty="0">
                <a:solidFill>
                  <a:srgbClr val="C00000"/>
                </a:solidFill>
              </a:rPr>
              <a:t>Reconstruction, IMPROVEMENT &amp; optimisation</a:t>
            </a:r>
            <a:endParaRPr lang="en-GB" sz="28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875D03DC-A26C-CA63-3875-4CFFEB50E803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Complete or partial retrofit </a:t>
            </a:r>
            <a:r>
              <a:rPr lang="en-GB" sz="1800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(electrical, mechanical and replacement of obsolete equipment)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Improving performance, capacity, ergonomics and maintainability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Optimisation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Security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AB99FDB-77F3-8AED-C07A-F5957B847E6F}"/>
              </a:ext>
            </a:extLst>
          </p:cNvPr>
          <p:cNvSpPr txBox="1"/>
          <p:nvPr/>
        </p:nvSpPr>
        <p:spPr>
          <a:xfrm>
            <a:off x="3396000" y="904192"/>
            <a:ext cx="77798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i="1" cap="all" dirty="0">
                <a:solidFill>
                  <a:schemeClr val="bg2">
                    <a:lumMod val="50000"/>
                  </a:schemeClr>
                </a:solidFill>
              </a:rPr>
              <a:t>GRINDING MACHINES • MILLING MACHINES • LATHES • SUB-ASSEMBLIES</a:t>
            </a:r>
          </a:p>
        </p:txBody>
      </p:sp>
      <p:pic>
        <p:nvPicPr>
          <p:cNvPr id="14" name="Image 13" descr="Une image contenant ordinateur, Appareils électroniques, machine, intérieur&#10;&#10;Description générée automatiquement">
            <a:extLst>
              <a:ext uri="{FF2B5EF4-FFF2-40B4-BE49-F238E27FC236}">
                <a16:creationId xmlns:a16="http://schemas.microsoft.com/office/drawing/2014/main" id="{C9BD18CB-E76B-2762-2A5F-F38D4B6DFE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572000" cy="3429000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7" name="Image 16" descr="Une image contenant Équipement médical, intérieur, machine&#10;&#10;Description générée automatiquement">
            <a:extLst>
              <a:ext uri="{FF2B5EF4-FFF2-40B4-BE49-F238E27FC236}">
                <a16:creationId xmlns:a16="http://schemas.microsoft.com/office/drawing/2014/main" id="{C5CFAB73-58BB-008E-578F-CB9AA2BF0F6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757" y="3184984"/>
            <a:ext cx="3691765" cy="2768824"/>
          </a:xfrm>
          <a:prstGeom prst="rect">
            <a:avLst/>
          </a:prstGeom>
        </p:spPr>
      </p:pic>
      <p:pic>
        <p:nvPicPr>
          <p:cNvPr id="20" name="Image 19" descr="Une image contenant texte, capture d’écran, logo, Graphique&#10;&#10;Description générée automatiquement">
            <a:extLst>
              <a:ext uri="{FF2B5EF4-FFF2-40B4-BE49-F238E27FC236}">
                <a16:creationId xmlns:a16="http://schemas.microsoft.com/office/drawing/2014/main" id="{A6E43B77-2D1E-03B7-891A-A06DE80C86B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430" y="4527218"/>
            <a:ext cx="1800000" cy="987993"/>
          </a:xfrm>
          <a:prstGeom prst="rect">
            <a:avLst/>
          </a:prstGeom>
        </p:spPr>
      </p:pic>
      <p:pic>
        <p:nvPicPr>
          <p:cNvPr id="22" name="Image 21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571E7376-F572-0BEE-6C44-61E24BB2347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338" y="4620614"/>
            <a:ext cx="1800000" cy="894597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0AB95B19-8F8B-BADB-5B05-E912EBE8BDF6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44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86F54E-66BB-43FB-DA4E-BCC1D3E0E4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AD7AE296-CD44-C745-1886-A9BEBD5260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9B3A7B-3832-7C0E-9980-37C8402E74B3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4111C3-4022-FB92-96A5-C89B619C403D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4B79BEB-61BF-F690-374E-672D600A5E50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674E696-3838-1090-1127-BBFD54009B3E}"/>
              </a:ext>
            </a:extLst>
          </p:cNvPr>
          <p:cNvSpPr txBox="1"/>
          <p:nvPr/>
        </p:nvSpPr>
        <p:spPr>
          <a:xfrm>
            <a:off x="3396000" y="258205"/>
            <a:ext cx="6595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cap="all" dirty="0">
                <a:solidFill>
                  <a:srgbClr val="C00000"/>
                </a:solidFill>
              </a:rPr>
              <a:t>AUTOMATION ON DIGITAL CONTROLS</a:t>
            </a:r>
            <a:endParaRPr lang="en-GB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877FD148-65EC-97C6-EF89-E954C53AED51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Improvement &amp; NC modification of </a:t>
            </a:r>
            <a:r>
              <a:rPr lang="en-GB" sz="1800" b="1" dirty="0">
                <a:solidFill>
                  <a:srgbClr val="C00000"/>
                </a:solidFill>
                <a:latin typeface="+mj-lt"/>
              </a:rPr>
              <a:t>SIEMENS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, </a:t>
            </a:r>
            <a:r>
              <a:rPr lang="en-GB" sz="1800" b="1" dirty="0">
                <a:solidFill>
                  <a:srgbClr val="C00000"/>
                </a:solidFill>
                <a:latin typeface="+mj-lt"/>
              </a:rPr>
              <a:t>FANUC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 &amp; </a:t>
            </a:r>
            <a:r>
              <a:rPr lang="en-GB" sz="1800" b="1" dirty="0">
                <a:solidFill>
                  <a:srgbClr val="C00000"/>
                </a:solidFill>
                <a:latin typeface="+mj-lt"/>
              </a:rPr>
              <a:t>HEIDENHAIN 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brands</a:t>
            </a:r>
            <a:endParaRPr lang="en-GB" sz="1800" b="1" dirty="0">
              <a:solidFill>
                <a:srgbClr val="C00000"/>
              </a:solidFill>
              <a:latin typeface="+mj-lt"/>
            </a:endParaRP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Expertise, advice &amp; support 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Development of special functions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 err="1">
                <a:solidFill>
                  <a:schemeClr val="accent1">
                    <a:lumMod val="50000"/>
                  </a:schemeClr>
                </a:solidFill>
                <a:latin typeface="+mj-lt"/>
              </a:rPr>
              <a:t>Developement</a:t>
            </a: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 of industry-specific &amp; customised HMIs </a:t>
            </a:r>
            <a:r>
              <a:rPr lang="en-GB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(Human Machine Interface)</a:t>
            </a:r>
            <a:endParaRPr lang="en-GB" sz="1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0DE993D-8EA0-939A-E9E4-FBA66781547E}"/>
              </a:ext>
            </a:extLst>
          </p:cNvPr>
          <p:cNvSpPr txBox="1"/>
          <p:nvPr/>
        </p:nvSpPr>
        <p:spPr>
          <a:xfrm>
            <a:off x="3396000" y="904192"/>
            <a:ext cx="5736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i="1" cap="all" dirty="0">
                <a:solidFill>
                  <a:schemeClr val="bg2">
                    <a:lumMod val="50000"/>
                  </a:schemeClr>
                </a:solidFill>
              </a:rPr>
              <a:t>NC RETROFIT • SPECIFIC FUNCTIONS • Optimisation</a:t>
            </a:r>
          </a:p>
        </p:txBody>
      </p:sp>
      <p:pic>
        <p:nvPicPr>
          <p:cNvPr id="9" name="Image 8" descr="Une image contenant texte, machine, ordinateur, Appareils électroniques&#10;&#10;Description générée automatiquement">
            <a:extLst>
              <a:ext uri="{FF2B5EF4-FFF2-40B4-BE49-F238E27FC236}">
                <a16:creationId xmlns:a16="http://schemas.microsoft.com/office/drawing/2014/main" id="{854BC354-1623-4A07-81B5-2E818984D8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590000" cy="3060000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2" name="Image 11" descr="Une image contenant texte, Appareil électronique, Appareils électroniques, fournitures de bureau&#10;&#10;Description générée automatiquement">
            <a:extLst>
              <a:ext uri="{FF2B5EF4-FFF2-40B4-BE49-F238E27FC236}">
                <a16:creationId xmlns:a16="http://schemas.microsoft.com/office/drawing/2014/main" id="{246E168F-EE68-89F9-6566-1B6F03E3F51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992" y="3750936"/>
            <a:ext cx="2821247" cy="2252817"/>
          </a:xfrm>
          <a:prstGeom prst="rect">
            <a:avLst/>
          </a:prstGeom>
        </p:spPr>
      </p:pic>
      <p:pic>
        <p:nvPicPr>
          <p:cNvPr id="15" name="Image 14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B8760F1A-F3B3-C3F0-256A-1D520AEEC1F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578" y="4652215"/>
            <a:ext cx="1800000" cy="894597"/>
          </a:xfrm>
          <a:prstGeom prst="rect">
            <a:avLst/>
          </a:prstGeom>
        </p:spPr>
      </p:pic>
      <p:pic>
        <p:nvPicPr>
          <p:cNvPr id="18" name="Image 17" descr="Une image contenant texte, capture d’écran, logo, Graphique&#10;&#10;Description générée automatiquement">
            <a:extLst>
              <a:ext uri="{FF2B5EF4-FFF2-40B4-BE49-F238E27FC236}">
                <a16:creationId xmlns:a16="http://schemas.microsoft.com/office/drawing/2014/main" id="{4B2FE29E-F344-D3EC-0BD1-CBB4898A802F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7887" y="4560229"/>
            <a:ext cx="1800000" cy="987993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66D7F78C-0ADD-BEC2-F44E-8001ED8588D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008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7DDEBF-18F8-CAF0-6A52-02357F86E5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F238CE71-1D71-524A-086A-9D21DBFE6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7937DB-5AE8-CC6C-8727-F7C7AAD7A8E8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1767B8-7D92-49A7-C00E-B8B03EC0AB86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33AADB-7316-2D63-C4E6-3F8F3AEB4D8A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49B06A4-ABDD-9144-9E82-DF0C5CDE5519}"/>
              </a:ext>
            </a:extLst>
          </p:cNvPr>
          <p:cNvSpPr txBox="1"/>
          <p:nvPr/>
        </p:nvSpPr>
        <p:spPr>
          <a:xfrm>
            <a:off x="3396000" y="258205"/>
            <a:ext cx="35089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cap="all" dirty="0">
                <a:solidFill>
                  <a:srgbClr val="C00000"/>
                </a:solidFill>
              </a:rPr>
              <a:t>Digitalisation 4.0</a:t>
            </a:r>
            <a:endParaRPr lang="en-GB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08596F48-598C-CA93-C450-C5E7BC0B6E13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Intelligent and/or connected machines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Instrumentation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Modelling &amp; digital twins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Artificial intelligence : collecting &amp; processing data by adding sensors…</a:t>
            </a:r>
            <a:endParaRPr lang="en-GB" sz="1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373F412-637D-CA19-42FC-EED8F44C991F}"/>
              </a:ext>
            </a:extLst>
          </p:cNvPr>
          <p:cNvSpPr txBox="1"/>
          <p:nvPr/>
        </p:nvSpPr>
        <p:spPr>
          <a:xfrm>
            <a:off x="3396000" y="904192"/>
            <a:ext cx="55086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i="1" cap="all" dirty="0">
                <a:solidFill>
                  <a:schemeClr val="bg2">
                    <a:lumMod val="50000"/>
                  </a:schemeClr>
                </a:solidFill>
              </a:rPr>
              <a:t>SENSORS (A.I.) • DATA COLLECTION • DIGITAL TWIN</a:t>
            </a:r>
          </a:p>
        </p:txBody>
      </p:sp>
      <p:pic>
        <p:nvPicPr>
          <p:cNvPr id="11" name="Image 10" descr="Une image contenant texte, logiciel, Logiciel multimédia, Logiciel de graphisme&#10;&#10;Description générée automatiquement">
            <a:extLst>
              <a:ext uri="{FF2B5EF4-FFF2-40B4-BE49-F238E27FC236}">
                <a16:creationId xmlns:a16="http://schemas.microsoft.com/office/drawing/2014/main" id="{C002204C-E72C-259A-C853-290968EE05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680000" cy="2782929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4" name="Image 13" descr="Une image contenant circuit&#10;&#10;Description générée automatiquement avec une confiance moyenne">
            <a:extLst>
              <a:ext uri="{FF2B5EF4-FFF2-40B4-BE49-F238E27FC236}">
                <a16:creationId xmlns:a16="http://schemas.microsoft.com/office/drawing/2014/main" id="{3E5EDD91-30ED-28F2-9CB0-C2B30D090B4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429" y="3686825"/>
            <a:ext cx="1760246" cy="2266983"/>
          </a:xfrm>
          <a:prstGeom prst="rect">
            <a:avLst/>
          </a:prstGeom>
        </p:spPr>
      </p:pic>
      <p:pic>
        <p:nvPicPr>
          <p:cNvPr id="16" name="Image 15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B53ED955-8868-8CC5-8F38-1A942765B9A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544" y="4591083"/>
            <a:ext cx="1620000" cy="805138"/>
          </a:xfrm>
          <a:prstGeom prst="rect">
            <a:avLst/>
          </a:prstGeom>
        </p:spPr>
      </p:pic>
      <p:pic>
        <p:nvPicPr>
          <p:cNvPr id="17" name="Image 16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42568C05-3F89-5FB4-68BA-419DD69D2E7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5864" y="4706400"/>
            <a:ext cx="1620000" cy="689821"/>
          </a:xfrm>
          <a:prstGeom prst="rect">
            <a:avLst/>
          </a:prstGeom>
        </p:spPr>
      </p:pic>
      <p:pic>
        <p:nvPicPr>
          <p:cNvPr id="19" name="Image 18" descr="Une image contenant texte, capture d’écran, Police, Graphique&#10;&#10;Description générée automatiquement">
            <a:extLst>
              <a:ext uri="{FF2B5EF4-FFF2-40B4-BE49-F238E27FC236}">
                <a16:creationId xmlns:a16="http://schemas.microsoft.com/office/drawing/2014/main" id="{ECFA8417-EE4F-7BBF-7D54-7DA682907B9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6184" y="4522310"/>
            <a:ext cx="1620000" cy="873911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F6015ED8-B371-DF6B-162E-02B4D87E520D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09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94F35-C0A3-0A71-7813-ACCEC0388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E5375F6F-B0E3-4E50-C628-EF70F8043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8465D2A-05A8-4FD9-21EA-5E8C3BF0B731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5295D26-F4AD-C06A-5920-9164A23553B1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2B3879-05A6-885F-6C15-41CDE5CA01A9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E10B471-5595-1DAF-E01E-48152BEEB657}"/>
              </a:ext>
            </a:extLst>
          </p:cNvPr>
          <p:cNvSpPr txBox="1"/>
          <p:nvPr/>
        </p:nvSpPr>
        <p:spPr>
          <a:xfrm>
            <a:off x="3396000" y="258205"/>
            <a:ext cx="41360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cap="all" dirty="0">
                <a:solidFill>
                  <a:srgbClr val="C00000"/>
                </a:solidFill>
              </a:rPr>
              <a:t>TEST AND R&amp;D CENTRE</a:t>
            </a:r>
            <a:endParaRPr lang="en-GB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BE00A888-7716-1C58-C563-0119D02EDF09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Tool-material torque tests on instrumented machines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Analysis and modelling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Development of machining processes adapted </a:t>
            </a:r>
            <a:r>
              <a:rPr lang="en-GB" sz="1800" b="1" dirty="0" err="1">
                <a:solidFill>
                  <a:schemeClr val="accent1">
                    <a:lumMod val="50000"/>
                  </a:schemeClr>
                </a:solidFill>
                <a:latin typeface="+mj-lt"/>
              </a:rPr>
              <a:t>ans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 optimised to your needs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Inspection equipment </a:t>
            </a:r>
            <a:r>
              <a:rPr lang="en-GB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(conventional and three-dimensional)</a:t>
            </a:r>
            <a:endParaRPr lang="en-GB" sz="1800" i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325DC20-DB70-5041-E719-39FDF2035F00}"/>
              </a:ext>
            </a:extLst>
          </p:cNvPr>
          <p:cNvSpPr txBox="1"/>
          <p:nvPr/>
        </p:nvSpPr>
        <p:spPr>
          <a:xfrm>
            <a:off x="3396000" y="904192"/>
            <a:ext cx="49779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i="1" cap="all" dirty="0">
                <a:solidFill>
                  <a:schemeClr val="bg2">
                    <a:lumMod val="50000"/>
                  </a:schemeClr>
                </a:solidFill>
              </a:rPr>
              <a:t>Methods OFFICE • Process • Innovations</a:t>
            </a:r>
          </a:p>
        </p:txBody>
      </p:sp>
      <p:pic>
        <p:nvPicPr>
          <p:cNvPr id="9" name="Image 8" descr="Une image contenant évier, intérieur&#10;&#10;Description générée automatiquement">
            <a:extLst>
              <a:ext uri="{FF2B5EF4-FFF2-40B4-BE49-F238E27FC236}">
                <a16:creationId xmlns:a16="http://schemas.microsoft.com/office/drawing/2014/main" id="{F8D38304-F700-5228-BD4B-0D76F18135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3240"/>
            <a:ext cx="4590000" cy="3060000"/>
          </a:xfrm>
          <a:prstGeom prst="rect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3" name="Image 12" descr="Une image contenant intérieur, chaise, meubles, texte&#10;&#10;Description générée automatiquement">
            <a:extLst>
              <a:ext uri="{FF2B5EF4-FFF2-40B4-BE49-F238E27FC236}">
                <a16:creationId xmlns:a16="http://schemas.microsoft.com/office/drawing/2014/main" id="{01E292E1-12AD-60B6-E672-F911076F8FA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4779151"/>
            <a:ext cx="2438768" cy="1371807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8" name="Image 17" descr="Une image contenant Modèle réduit, engin spatial&#10;&#10;Description générée automatiquement">
            <a:extLst>
              <a:ext uri="{FF2B5EF4-FFF2-40B4-BE49-F238E27FC236}">
                <a16:creationId xmlns:a16="http://schemas.microsoft.com/office/drawing/2014/main" id="{136D7D05-F910-614A-EA61-8F5D072FCC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314" y="2981399"/>
            <a:ext cx="2983310" cy="3570451"/>
          </a:xfrm>
          <a:prstGeom prst="rect">
            <a:avLst/>
          </a:prstGeom>
        </p:spPr>
      </p:pic>
      <p:pic>
        <p:nvPicPr>
          <p:cNvPr id="21" name="Image 20" descr="Une image contenant texte, Police, Graphique, graphisme&#10;&#10;Description générée automatiquement">
            <a:extLst>
              <a:ext uri="{FF2B5EF4-FFF2-40B4-BE49-F238E27FC236}">
                <a16:creationId xmlns:a16="http://schemas.microsoft.com/office/drawing/2014/main" id="{53F1F776-311A-3229-2BE8-CA94B9F7F2C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696" y="4396450"/>
            <a:ext cx="2620314" cy="131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95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9B7C7-422F-3182-D579-ED02E3CDA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0D38EF9B-8620-BFF0-5979-9C3483F942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B7F986B-221D-F43F-1CE7-C7A1AA4F2BC9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349087-84F5-F55A-A7FA-223F5F512ACA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9588F8-A5D8-0EFA-EFAA-C6AD944373B9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3BA321F-258E-A3C7-97ED-6CD6E9B78792}"/>
              </a:ext>
            </a:extLst>
          </p:cNvPr>
          <p:cNvSpPr txBox="1"/>
          <p:nvPr/>
        </p:nvSpPr>
        <p:spPr>
          <a:xfrm>
            <a:off x="3396000" y="258205"/>
            <a:ext cx="66847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cap="all" dirty="0">
                <a:solidFill>
                  <a:srgbClr val="C00000"/>
                </a:solidFill>
              </a:rPr>
              <a:t>EXAMPLES OF MULTI-SKILLS PROJECTS</a:t>
            </a:r>
            <a:endParaRPr lang="en-GB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C39073A2-E106-6D34-9E60-FAD622EAA58A}"/>
              </a:ext>
            </a:extLst>
          </p:cNvPr>
          <p:cNvSpPr/>
          <p:nvPr/>
        </p:nvSpPr>
        <p:spPr>
          <a:xfrm>
            <a:off x="429639" y="1252603"/>
            <a:ext cx="3300689" cy="4682257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buClr>
                <a:srgbClr val="C00000"/>
              </a:buClr>
              <a:buSzPct val="100000"/>
            </a:pPr>
            <a:endParaRPr lang="fr-FR" sz="1800" i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Rectangle: Rounded Corners 15">
            <a:extLst>
              <a:ext uri="{FF2B5EF4-FFF2-40B4-BE49-F238E27FC236}">
                <a16:creationId xmlns:a16="http://schemas.microsoft.com/office/drawing/2014/main" id="{71D17FCA-82C4-DA5D-FBCC-42F3BF080A8B}"/>
              </a:ext>
            </a:extLst>
          </p:cNvPr>
          <p:cNvSpPr/>
          <p:nvPr/>
        </p:nvSpPr>
        <p:spPr>
          <a:xfrm>
            <a:off x="3896357" y="1252603"/>
            <a:ext cx="7792369" cy="226721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buClr>
                <a:srgbClr val="C00000"/>
              </a:buClr>
              <a:buSzPct val="100000"/>
            </a:pPr>
            <a:endParaRPr lang="fr-FR" sz="1800" i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1" name="Rectangle: Rounded Corners 15">
            <a:extLst>
              <a:ext uri="{FF2B5EF4-FFF2-40B4-BE49-F238E27FC236}">
                <a16:creationId xmlns:a16="http://schemas.microsoft.com/office/drawing/2014/main" id="{41A4D4AC-468B-CE46-1500-BF85E6B777D2}"/>
              </a:ext>
            </a:extLst>
          </p:cNvPr>
          <p:cNvSpPr/>
          <p:nvPr/>
        </p:nvSpPr>
        <p:spPr>
          <a:xfrm>
            <a:off x="3896357" y="3667648"/>
            <a:ext cx="7792369" cy="226721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buClr>
                <a:srgbClr val="C00000"/>
              </a:buClr>
              <a:buSzPct val="100000"/>
            </a:pPr>
            <a:endParaRPr lang="fr-FR" sz="1800" i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4" name="Image 13" descr="Une image contenant machine, gaz, texte, blanc&#10;&#10;Description générée automatiquement">
            <a:extLst>
              <a:ext uri="{FF2B5EF4-FFF2-40B4-BE49-F238E27FC236}">
                <a16:creationId xmlns:a16="http://schemas.microsoft.com/office/drawing/2014/main" id="{2E74D635-547E-ADE1-1FC8-BE17161E80D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75" y="2446467"/>
            <a:ext cx="1718154" cy="3209034"/>
          </a:xfrm>
          <a:prstGeom prst="rect">
            <a:avLst/>
          </a:prstGeom>
          <a:effectLst>
            <a:outerShdw blurRad="254000" dist="635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D4DFC498-2626-23A3-51C5-63522E19EF50}"/>
              </a:ext>
            </a:extLst>
          </p:cNvPr>
          <p:cNvSpPr txBox="1"/>
          <p:nvPr/>
        </p:nvSpPr>
        <p:spPr>
          <a:xfrm>
            <a:off x="592326" y="1441437"/>
            <a:ext cx="29753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100000"/>
            </a:pPr>
            <a:r>
              <a:rPr lang="en-GB" sz="2000" b="1" i="1" dirty="0">
                <a:solidFill>
                  <a:srgbClr val="C00000"/>
                </a:solidFill>
              </a:rPr>
              <a:t>PRECIBOT</a:t>
            </a:r>
            <a:r>
              <a:rPr lang="en-GB" sz="1400" i="1" dirty="0">
                <a:solidFill>
                  <a:schemeClr val="accent1">
                    <a:lumMod val="50000"/>
                  </a:schemeClr>
                </a:solidFill>
              </a:rPr>
              <a:t> (mini machining centre)</a:t>
            </a:r>
            <a:endParaRPr lang="en-GB" sz="2000" i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Clr>
                <a:srgbClr val="C00000"/>
              </a:buClr>
              <a:buSzPct val="100000"/>
            </a:pPr>
            <a:r>
              <a:rPr lang="en-GB" sz="1400" b="1" dirty="0">
                <a:solidFill>
                  <a:schemeClr val="accent1">
                    <a:lumMod val="25000"/>
                  </a:schemeClr>
                </a:solidFill>
              </a:rPr>
              <a:t>DESIGN</a:t>
            </a:r>
            <a:r>
              <a:rPr lang="en-GB" sz="1400" dirty="0">
                <a:solidFill>
                  <a:schemeClr val="accent1">
                    <a:lumMod val="25000"/>
                  </a:schemeClr>
                </a:solidFill>
              </a:rPr>
              <a:t> and </a:t>
            </a:r>
            <a:r>
              <a:rPr lang="en-GB" sz="1400" b="1" dirty="0">
                <a:solidFill>
                  <a:schemeClr val="accent1">
                    <a:lumMod val="25000"/>
                  </a:schemeClr>
                </a:solidFill>
              </a:rPr>
              <a:t>MANUFACTURE</a:t>
            </a:r>
            <a:r>
              <a:rPr lang="en-GB" sz="1400" dirty="0">
                <a:solidFill>
                  <a:schemeClr val="accent1">
                    <a:lumMod val="25000"/>
                  </a:schemeClr>
                </a:solidFill>
              </a:rPr>
              <a:t> of a mini machining centre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89DF0812-4F9F-F6ED-7262-65E9BEB38BD5}"/>
              </a:ext>
            </a:extLst>
          </p:cNvPr>
          <p:cNvSpPr txBox="1"/>
          <p:nvPr/>
        </p:nvSpPr>
        <p:spPr>
          <a:xfrm>
            <a:off x="7242700" y="1441437"/>
            <a:ext cx="4094326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100000"/>
            </a:pPr>
            <a:r>
              <a:rPr lang="en-GB" sz="2000" b="1" i="1" dirty="0">
                <a:solidFill>
                  <a:srgbClr val="C00000"/>
                </a:solidFill>
              </a:rPr>
              <a:t>NOVATOR PROJECT</a:t>
            </a:r>
            <a:r>
              <a:rPr lang="en-GB" sz="14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br>
              <a:rPr lang="en-GB" sz="1400" i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GB" sz="1400" i="1" dirty="0">
                <a:solidFill>
                  <a:schemeClr val="accent1">
                    <a:lumMod val="50000"/>
                  </a:schemeClr>
                </a:solidFill>
              </a:rPr>
              <a:t>(mobile drilling centre with orbital spindle)</a:t>
            </a:r>
            <a:endParaRPr lang="en-GB" sz="2000" i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Clr>
                <a:srgbClr val="C00000"/>
              </a:buClr>
              <a:buSzPct val="100000"/>
            </a:pPr>
            <a:endParaRPr lang="en-GB" sz="1400" b="1" dirty="0">
              <a:solidFill>
                <a:schemeClr val="accent1">
                  <a:lumMod val="25000"/>
                </a:schemeClr>
              </a:solidFill>
            </a:endParaRPr>
          </a:p>
          <a:p>
            <a:pPr>
              <a:buClr>
                <a:srgbClr val="C00000"/>
              </a:buClr>
              <a:buSzPct val="100000"/>
            </a:pPr>
            <a:r>
              <a:rPr lang="en-GB" sz="1400" b="1" dirty="0">
                <a:solidFill>
                  <a:schemeClr val="accent1">
                    <a:lumMod val="25000"/>
                  </a:schemeClr>
                </a:solidFill>
              </a:rPr>
              <a:t>RETROFIT</a:t>
            </a:r>
            <a:r>
              <a:rPr lang="en-GB" sz="1400" dirty="0">
                <a:solidFill>
                  <a:schemeClr val="accent1">
                    <a:lumMod val="25000"/>
                  </a:schemeClr>
                </a:solidFill>
              </a:rPr>
              <a:t> spindle &amp; </a:t>
            </a:r>
            <a:r>
              <a:rPr lang="en-GB" sz="1400" b="1" dirty="0">
                <a:solidFill>
                  <a:schemeClr val="accent1">
                    <a:lumMod val="25000"/>
                  </a:schemeClr>
                </a:solidFill>
              </a:rPr>
              <a:t>MODERNIZATION</a:t>
            </a:r>
            <a:r>
              <a:rPr lang="en-GB" sz="1400" dirty="0">
                <a:solidFill>
                  <a:schemeClr val="accent1">
                    <a:lumMod val="25000"/>
                  </a:schemeClr>
                </a:solidFill>
              </a:rPr>
              <a:t> Human Machine Interface including control box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4FDCE13-A835-F93D-4C71-CDF92F1B3D9D}"/>
              </a:ext>
            </a:extLst>
          </p:cNvPr>
          <p:cNvSpPr txBox="1"/>
          <p:nvPr/>
        </p:nvSpPr>
        <p:spPr>
          <a:xfrm>
            <a:off x="4368398" y="3867880"/>
            <a:ext cx="4094326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100000"/>
            </a:pPr>
            <a:r>
              <a:rPr lang="en-GB" sz="2000" b="1" i="1" dirty="0">
                <a:solidFill>
                  <a:srgbClr val="C00000"/>
                </a:solidFill>
              </a:rPr>
              <a:t>SUPERCRITICAL ECOFLUID</a:t>
            </a:r>
            <a:br>
              <a:rPr lang="en-GB" sz="1400" i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GB" sz="1400" i="1" dirty="0">
                <a:solidFill>
                  <a:schemeClr val="accent1">
                    <a:lumMod val="50000"/>
                  </a:schemeClr>
                </a:solidFill>
              </a:rPr>
              <a:t>(alternative to lubrication)</a:t>
            </a:r>
            <a:endParaRPr lang="en-GB" sz="2000" i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Clr>
                <a:srgbClr val="C00000"/>
              </a:buClr>
              <a:buSzPct val="100000"/>
            </a:pPr>
            <a:endParaRPr lang="en-GB" sz="1400" b="1" dirty="0">
              <a:solidFill>
                <a:schemeClr val="accent1">
                  <a:lumMod val="25000"/>
                </a:schemeClr>
              </a:solidFill>
            </a:endParaRPr>
          </a:p>
          <a:p>
            <a:pPr>
              <a:buClr>
                <a:srgbClr val="C00000"/>
              </a:buClr>
              <a:buSzPct val="100000"/>
            </a:pPr>
            <a:r>
              <a:rPr lang="en-GB" sz="1400" b="1" dirty="0">
                <a:solidFill>
                  <a:schemeClr val="accent1">
                    <a:lumMod val="25000"/>
                  </a:schemeClr>
                </a:solidFill>
              </a:rPr>
              <a:t>INTEGRATION</a:t>
            </a:r>
            <a:r>
              <a:rPr lang="en-GB" sz="1400" dirty="0">
                <a:solidFill>
                  <a:schemeClr val="accent1">
                    <a:lumMod val="25000"/>
                  </a:schemeClr>
                </a:solidFill>
              </a:rPr>
              <a:t> into customer’s production centre</a:t>
            </a:r>
          </a:p>
        </p:txBody>
      </p:sp>
      <p:pic>
        <p:nvPicPr>
          <p:cNvPr id="19" name="Image 18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0BB4709B-B07A-1C68-2A9D-ACD647C5C63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58" y="2264736"/>
            <a:ext cx="900000" cy="383234"/>
          </a:xfrm>
          <a:prstGeom prst="rect">
            <a:avLst/>
          </a:prstGeom>
        </p:spPr>
      </p:pic>
      <p:pic>
        <p:nvPicPr>
          <p:cNvPr id="20" name="Image 19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8BBB0951-5A86-457E-EF9F-181DC30630C6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58" y="2849587"/>
            <a:ext cx="900000" cy="447299"/>
          </a:xfrm>
          <a:prstGeom prst="rect">
            <a:avLst/>
          </a:prstGeom>
        </p:spPr>
      </p:pic>
      <p:pic>
        <p:nvPicPr>
          <p:cNvPr id="22" name="Image 21" descr="Une image contenant texte, Police, Graphique, graphisme&#10;&#10;Description générée automatiquement">
            <a:extLst>
              <a:ext uri="{FF2B5EF4-FFF2-40B4-BE49-F238E27FC236}">
                <a16:creationId xmlns:a16="http://schemas.microsoft.com/office/drawing/2014/main" id="{16C12902-E21B-9E9D-5989-CBE7D3575A58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58" y="3339075"/>
            <a:ext cx="900000" cy="450000"/>
          </a:xfrm>
          <a:prstGeom prst="rect">
            <a:avLst/>
          </a:prstGeom>
        </p:spPr>
      </p:pic>
      <p:pic>
        <p:nvPicPr>
          <p:cNvPr id="23" name="Image 22" descr="Une image contenant texte, capture d’écran, Police, Marque&#10;&#10;Description générée automatiquement">
            <a:extLst>
              <a:ext uri="{FF2B5EF4-FFF2-40B4-BE49-F238E27FC236}">
                <a16:creationId xmlns:a16="http://schemas.microsoft.com/office/drawing/2014/main" id="{E066C449-6305-6C85-CE56-C0BBBF52F9DB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58" y="3918507"/>
            <a:ext cx="900000" cy="683491"/>
          </a:xfrm>
          <a:prstGeom prst="rect">
            <a:avLst/>
          </a:prstGeom>
        </p:spPr>
      </p:pic>
      <p:pic>
        <p:nvPicPr>
          <p:cNvPr id="25" name="Image 24" descr="Une image contenant câble, Appareils électroniques, tuyau, Équipement médical&#10;&#10;Description générée automatiquement">
            <a:extLst>
              <a:ext uri="{FF2B5EF4-FFF2-40B4-BE49-F238E27FC236}">
                <a16:creationId xmlns:a16="http://schemas.microsoft.com/office/drawing/2014/main" id="{44A7216E-4481-B3B7-BEA1-2C00B41E67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398" y="1447925"/>
            <a:ext cx="2521533" cy="1891150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27" name="Image 26" descr="Une image contenant ingénierie, machine, bâtiment, industrie&#10;&#10;Description générée automatiquement">
            <a:extLst>
              <a:ext uri="{FF2B5EF4-FFF2-40B4-BE49-F238E27FC236}">
                <a16:creationId xmlns:a16="http://schemas.microsoft.com/office/drawing/2014/main" id="{1854BE8A-0397-BB99-FF0D-9AC4AECFD23F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2724" y="3856254"/>
            <a:ext cx="2520000" cy="1890000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28" name="Image 27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02FF969B-AA70-5A7A-AE67-1E347F42F1D7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541" y="2989104"/>
            <a:ext cx="900000" cy="383235"/>
          </a:xfrm>
          <a:prstGeom prst="rect">
            <a:avLst/>
          </a:prstGeom>
        </p:spPr>
      </p:pic>
      <p:pic>
        <p:nvPicPr>
          <p:cNvPr id="29" name="Image 28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CBB5DCE1-8AC3-5B63-9F76-8ED121D2ECD4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7887" y="2918740"/>
            <a:ext cx="900000" cy="447299"/>
          </a:xfrm>
          <a:prstGeom prst="rect">
            <a:avLst/>
          </a:prstGeom>
        </p:spPr>
      </p:pic>
      <p:pic>
        <p:nvPicPr>
          <p:cNvPr id="30" name="Image 29" descr="Une image contenant texte, capture d’écran, Police, Marque&#10;&#10;Description générée automatiquement">
            <a:extLst>
              <a:ext uri="{FF2B5EF4-FFF2-40B4-BE49-F238E27FC236}">
                <a16:creationId xmlns:a16="http://schemas.microsoft.com/office/drawing/2014/main" id="{2CF99532-4444-F772-AE7B-45707366A000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3233" y="2682548"/>
            <a:ext cx="900000" cy="683491"/>
          </a:xfrm>
          <a:prstGeom prst="rect">
            <a:avLst/>
          </a:prstGeom>
        </p:spPr>
      </p:pic>
      <p:pic>
        <p:nvPicPr>
          <p:cNvPr id="31" name="Image 30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061CCD26-EB25-9903-759B-C9ECB278A04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251" y="5115345"/>
            <a:ext cx="900000" cy="447299"/>
          </a:xfrm>
          <a:prstGeom prst="rect">
            <a:avLst/>
          </a:prstGeom>
        </p:spPr>
      </p:pic>
      <p:pic>
        <p:nvPicPr>
          <p:cNvPr id="32" name="Image 31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A975657F-FC65-E9C8-31D1-F6447B600349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801" y="5179409"/>
            <a:ext cx="900000" cy="383235"/>
          </a:xfrm>
          <a:prstGeom prst="rect">
            <a:avLst/>
          </a:prstGeom>
        </p:spPr>
      </p:pic>
      <p:pic>
        <p:nvPicPr>
          <p:cNvPr id="33" name="Image 32" descr="Une image contenant texte, Police, Graphique, graphisme&#10;&#10;Description générée automatiquement">
            <a:extLst>
              <a:ext uri="{FF2B5EF4-FFF2-40B4-BE49-F238E27FC236}">
                <a16:creationId xmlns:a16="http://schemas.microsoft.com/office/drawing/2014/main" id="{4622B99E-7AFC-2DC2-9D9B-C39297300A9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0351" y="5145359"/>
            <a:ext cx="900000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14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B4B97A-6AE2-3AF2-E5CB-E0F4E9B35B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AF55AA3C-2E38-A638-7979-7B61F456F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79CCCEF-DB21-3715-2F0B-EADC14B18BA7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CCB9BD8-6C9F-684D-7B8C-924242762DFA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97FF9B-67A5-E204-FE79-700AC8A02D7C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8206A0B-1104-4BC0-9E93-96F67148EF7A}"/>
              </a:ext>
            </a:extLst>
          </p:cNvPr>
          <p:cNvSpPr txBox="1"/>
          <p:nvPr/>
        </p:nvSpPr>
        <p:spPr>
          <a:xfrm>
            <a:off x="3396000" y="258205"/>
            <a:ext cx="79580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cap="all" dirty="0">
                <a:solidFill>
                  <a:srgbClr val="C00000"/>
                </a:solidFill>
              </a:rPr>
              <a:t>Solutions TAILORED TO YOUR PROJECT</a:t>
            </a:r>
            <a:endParaRPr lang="en-GB" sz="3600" i="1" cap="all" dirty="0">
              <a:solidFill>
                <a:srgbClr val="C00000"/>
              </a:solidFill>
            </a:endParaRPr>
          </a:p>
        </p:txBody>
      </p:sp>
      <p:sp>
        <p:nvSpPr>
          <p:cNvPr id="10" name="Rectangle: Rounded Corners 15">
            <a:extLst>
              <a:ext uri="{FF2B5EF4-FFF2-40B4-BE49-F238E27FC236}">
                <a16:creationId xmlns:a16="http://schemas.microsoft.com/office/drawing/2014/main" id="{7789768B-1A2F-4BCD-3711-0E0109184303}"/>
              </a:ext>
            </a:extLst>
          </p:cNvPr>
          <p:cNvSpPr/>
          <p:nvPr/>
        </p:nvSpPr>
        <p:spPr>
          <a:xfrm>
            <a:off x="6688899" y="1592214"/>
            <a:ext cx="3770876" cy="3361829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Our areas of expertise are </a:t>
            </a:r>
            <a:r>
              <a:rPr lang="en-GB" sz="2000" b="1" dirty="0">
                <a:solidFill>
                  <a:srgbClr val="C00000"/>
                </a:solidFill>
              </a:rPr>
              <a:t>complementary building blocks </a:t>
            </a:r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that can be combined to </a:t>
            </a:r>
            <a:r>
              <a:rPr lang="en-GB" sz="2000" b="1" dirty="0">
                <a:solidFill>
                  <a:srgbClr val="C00000"/>
                </a:solidFill>
              </a:rPr>
              <a:t>meet your specifications</a:t>
            </a:r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12" name="Image 11" descr="Une image contenant Symétrie, cercle, conception&#10;&#10;Description générée automatiquement">
            <a:extLst>
              <a:ext uri="{FF2B5EF4-FFF2-40B4-BE49-F238E27FC236}">
                <a16:creationId xmlns:a16="http://schemas.microsoft.com/office/drawing/2014/main" id="{434C5EF9-2327-E533-1C37-6291659EE7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803" y="1777273"/>
            <a:ext cx="5015486" cy="4345879"/>
          </a:xfrm>
          <a:prstGeom prst="rect">
            <a:avLst/>
          </a:prstGeom>
        </p:spPr>
      </p:pic>
      <p:pic>
        <p:nvPicPr>
          <p:cNvPr id="16" name="Image 15" descr="Une image contenant Modèle réduit&#10;&#10;Description générée automatiquement">
            <a:extLst>
              <a:ext uri="{FF2B5EF4-FFF2-40B4-BE49-F238E27FC236}">
                <a16:creationId xmlns:a16="http://schemas.microsoft.com/office/drawing/2014/main" id="{969643F3-B769-3709-C971-FC611F4FEC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0"/>
            <a:ext cx="6858000" cy="685800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377926C5-4C82-1B8F-D665-008E772D708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337" y="5351680"/>
            <a:ext cx="1800000" cy="38660"/>
          </a:xfrm>
          <a:prstGeom prst="rect">
            <a:avLst/>
          </a:prstGeom>
        </p:spPr>
      </p:pic>
      <p:pic>
        <p:nvPicPr>
          <p:cNvPr id="6" name="Image 5" descr="Une image contenant Graphique, capture d’écran, Carmin, conception&#10;&#10;Description générée automatiquement">
            <a:extLst>
              <a:ext uri="{FF2B5EF4-FFF2-40B4-BE49-F238E27FC236}">
                <a16:creationId xmlns:a16="http://schemas.microsoft.com/office/drawing/2014/main" id="{A96BA020-0803-023C-1018-5CE71FA177B2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890" y="904536"/>
            <a:ext cx="2263539" cy="1485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38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29FFF6-B417-645C-E6C5-D509E6D504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Image 39" descr="Une image contenant conception, Graphique, Police, logo&#10;&#10;Description générée automatiquement">
            <a:extLst>
              <a:ext uri="{FF2B5EF4-FFF2-40B4-BE49-F238E27FC236}">
                <a16:creationId xmlns:a16="http://schemas.microsoft.com/office/drawing/2014/main" id="{14E375C4-133C-3890-6C1E-72CD32E992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364" y="3677688"/>
            <a:ext cx="1080411" cy="936000"/>
          </a:xfrm>
          <a:prstGeom prst="rect">
            <a:avLst/>
          </a:prstGeom>
        </p:spPr>
      </p:pic>
      <p:pic>
        <p:nvPicPr>
          <p:cNvPr id="38" name="Image 37" descr="Une image contenant Graphique, capture d’écran, clipart, symbole&#10;&#10;Description générée automatiquement">
            <a:extLst>
              <a:ext uri="{FF2B5EF4-FFF2-40B4-BE49-F238E27FC236}">
                <a16:creationId xmlns:a16="http://schemas.microsoft.com/office/drawing/2014/main" id="{DF050322-C72F-E7D3-FA31-0B378F79BB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674" y="3576888"/>
            <a:ext cx="837000" cy="1036800"/>
          </a:xfrm>
          <a:prstGeom prst="rect">
            <a:avLst/>
          </a:prstGeom>
        </p:spPr>
      </p:pic>
      <p:pic>
        <p:nvPicPr>
          <p:cNvPr id="36" name="Image 35" descr="Une image contenant Graphique, capture d’écran, art, symbole&#10;&#10;Description générée automatiquement">
            <a:extLst>
              <a:ext uri="{FF2B5EF4-FFF2-40B4-BE49-F238E27FC236}">
                <a16:creationId xmlns:a16="http://schemas.microsoft.com/office/drawing/2014/main" id="{28F0478F-A5CC-F565-BBE5-AC1760564F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380" y="3551688"/>
            <a:ext cx="842091" cy="1062000"/>
          </a:xfrm>
          <a:prstGeom prst="rect">
            <a:avLst/>
          </a:prstGeom>
        </p:spPr>
      </p:pic>
      <p:pic>
        <p:nvPicPr>
          <p:cNvPr id="34" name="Image 33" descr="Une image contenant symbole, Graphique, logo, Police&#10;&#10;Description générée automatiquement">
            <a:extLst>
              <a:ext uri="{FF2B5EF4-FFF2-40B4-BE49-F238E27FC236}">
                <a16:creationId xmlns:a16="http://schemas.microsoft.com/office/drawing/2014/main" id="{F3C01624-6C7F-CE7B-2D87-77905C7D60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11" y="3576888"/>
            <a:ext cx="792222" cy="1036800"/>
          </a:xfrm>
          <a:prstGeom prst="rect">
            <a:avLst/>
          </a:prstGeom>
        </p:spPr>
      </p:pic>
      <p:pic>
        <p:nvPicPr>
          <p:cNvPr id="32" name="Image 31" descr="Une image contenant symbole, Graphique, Police, clipart&#10;&#10;Description générée automatiquement">
            <a:extLst>
              <a:ext uri="{FF2B5EF4-FFF2-40B4-BE49-F238E27FC236}">
                <a16:creationId xmlns:a16="http://schemas.microsoft.com/office/drawing/2014/main" id="{F0A05317-893F-1B8E-4FA2-0CC34C01DB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790" y="3602088"/>
            <a:ext cx="867086" cy="1011600"/>
          </a:xfrm>
          <a:prstGeom prst="rect">
            <a:avLst/>
          </a:prstGeom>
        </p:spPr>
      </p:pic>
      <p:pic>
        <p:nvPicPr>
          <p:cNvPr id="26" name="Image 25" descr="Une image contenant Graphique, symbole, Police, logo&#10;&#10;Description générée automatiquement">
            <a:extLst>
              <a:ext uri="{FF2B5EF4-FFF2-40B4-BE49-F238E27FC236}">
                <a16:creationId xmlns:a16="http://schemas.microsoft.com/office/drawing/2014/main" id="{7F9AF586-A039-CE32-DF76-A4B2DC070B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143" y="2320098"/>
            <a:ext cx="1117851" cy="936000"/>
          </a:xfrm>
          <a:prstGeom prst="rect">
            <a:avLst/>
          </a:prstGeom>
        </p:spPr>
      </p:pic>
      <p:pic>
        <p:nvPicPr>
          <p:cNvPr id="22" name="Image 21" descr="Une image contenant Graphique, symbole, conception&#10;&#10;Description générée automatiquement">
            <a:extLst>
              <a:ext uri="{FF2B5EF4-FFF2-40B4-BE49-F238E27FC236}">
                <a16:creationId xmlns:a16="http://schemas.microsoft.com/office/drawing/2014/main" id="{BF7BDC89-161A-523C-AA21-56A3625FB1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041" y="2241091"/>
            <a:ext cx="824267" cy="1011600"/>
          </a:xfrm>
          <a:prstGeom prst="rect">
            <a:avLst/>
          </a:prstGeom>
        </p:spPr>
      </p:pic>
      <p:pic>
        <p:nvPicPr>
          <p:cNvPr id="18" name="Image 17" descr="Une image contenant symbole, cercle, Graphique, conception&#10;&#10;Description générée automatiquement">
            <a:extLst>
              <a:ext uri="{FF2B5EF4-FFF2-40B4-BE49-F238E27FC236}">
                <a16:creationId xmlns:a16="http://schemas.microsoft.com/office/drawing/2014/main" id="{C22877EB-832E-9985-6828-F8E69D60951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009" y="2244308"/>
            <a:ext cx="968781" cy="1011600"/>
          </a:xfrm>
          <a:prstGeom prst="rect">
            <a:avLst/>
          </a:prstGeom>
        </p:spPr>
      </p:pic>
      <p:pic>
        <p:nvPicPr>
          <p:cNvPr id="15" name="Image 14" descr="Une image contenant Graphique, Police, symbole, conception&#10;&#10;Description générée automatiquement">
            <a:extLst>
              <a:ext uri="{FF2B5EF4-FFF2-40B4-BE49-F238E27FC236}">
                <a16:creationId xmlns:a16="http://schemas.microsoft.com/office/drawing/2014/main" id="{496A2F17-0ED3-105B-F150-919C4B6CBAE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834" y="2305510"/>
            <a:ext cx="890661" cy="950400"/>
          </a:xfrm>
          <a:prstGeom prst="rect">
            <a:avLst/>
          </a:prstGeom>
        </p:spPr>
      </p:pic>
      <p:pic>
        <p:nvPicPr>
          <p:cNvPr id="12" name="Image 11" descr="Une image contenant Graphique, ligne, Police, conception&#10;&#10;Description générée automatiquement">
            <a:extLst>
              <a:ext uri="{FF2B5EF4-FFF2-40B4-BE49-F238E27FC236}">
                <a16:creationId xmlns:a16="http://schemas.microsoft.com/office/drawing/2014/main" id="{DC201A1E-AABD-8F9F-3CFB-3C3C08AD77E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341" y="2244310"/>
            <a:ext cx="903983" cy="1011600"/>
          </a:xfrm>
          <a:prstGeom prst="rect">
            <a:avLst/>
          </a:prstGeom>
        </p:spPr>
      </p:pic>
      <p:pic>
        <p:nvPicPr>
          <p:cNvPr id="2" name="Graphique 1">
            <a:extLst>
              <a:ext uri="{FF2B5EF4-FFF2-40B4-BE49-F238E27FC236}">
                <a16:creationId xmlns:a16="http://schemas.microsoft.com/office/drawing/2014/main" id="{9B1438D9-DB80-905B-FE8E-DCEF0388D47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2F6AB2F-932C-31E5-9F28-1A64D67FB99F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F74078C-A66F-70A0-D84F-74096AFECCFB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4BD4CAF-3057-0073-1933-D318821935D2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15C72AA-3A46-2729-2133-B6B9A2F78071}"/>
              </a:ext>
            </a:extLst>
          </p:cNvPr>
          <p:cNvSpPr txBox="1"/>
          <p:nvPr/>
        </p:nvSpPr>
        <p:spPr>
          <a:xfrm>
            <a:off x="3396000" y="258205"/>
            <a:ext cx="38345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cap="all" dirty="0">
                <a:solidFill>
                  <a:srgbClr val="C00000"/>
                </a:solidFill>
              </a:rPr>
              <a:t>BUSINESS SECTORS</a:t>
            </a:r>
            <a:endParaRPr lang="en-GB" sz="3600" i="1" cap="all" dirty="0">
              <a:solidFill>
                <a:srgbClr val="C00000"/>
              </a:solidFill>
            </a:endParaRPr>
          </a:p>
        </p:txBody>
      </p:sp>
      <p:sp>
        <p:nvSpPr>
          <p:cNvPr id="10" name="Rectangle: Rounded Corners 15">
            <a:extLst>
              <a:ext uri="{FF2B5EF4-FFF2-40B4-BE49-F238E27FC236}">
                <a16:creationId xmlns:a16="http://schemas.microsoft.com/office/drawing/2014/main" id="{0E0A1382-26E1-6B72-6004-B83C46D9F61F}"/>
              </a:ext>
            </a:extLst>
          </p:cNvPr>
          <p:cNvSpPr/>
          <p:nvPr/>
        </p:nvSpPr>
        <p:spPr>
          <a:xfrm>
            <a:off x="6688899" y="1592214"/>
            <a:ext cx="3770876" cy="3361829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PRACARTIS has over </a:t>
            </a:r>
            <a:r>
              <a:rPr lang="en-GB" sz="2000" b="1" dirty="0">
                <a:solidFill>
                  <a:srgbClr val="C00000"/>
                </a:solidFill>
              </a:rPr>
              <a:t>7,000 active customers</a:t>
            </a:r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, including </a:t>
            </a:r>
            <a:r>
              <a:rPr lang="en-GB" sz="2000" b="1" dirty="0">
                <a:solidFill>
                  <a:srgbClr val="C00000"/>
                </a:solidFill>
              </a:rPr>
              <a:t>major accounts </a:t>
            </a:r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that are leaders in their sectors.</a:t>
            </a: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94EDF208-387B-22D6-7CFD-D118FA53DEE1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337" y="5351680"/>
            <a:ext cx="1800000" cy="38660"/>
          </a:xfrm>
          <a:prstGeom prst="rect">
            <a:avLst/>
          </a:prstGeom>
        </p:spPr>
      </p:pic>
      <p:pic>
        <p:nvPicPr>
          <p:cNvPr id="3" name="Image 2" descr="Une image contenant Graphique, capture d’écran, Carmin, conception&#10;&#10;Description générée automatiquement">
            <a:extLst>
              <a:ext uri="{FF2B5EF4-FFF2-40B4-BE49-F238E27FC236}">
                <a16:creationId xmlns:a16="http://schemas.microsoft.com/office/drawing/2014/main" id="{96A9AD0E-D2A1-D5C6-EB65-4398BAD78877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890" y="904536"/>
            <a:ext cx="2263539" cy="1485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13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D57B41-64D0-250F-EC9F-C8B71FC51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27912EC1-CDE7-2FE2-E990-BF38DBD0A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363F0CF-92DF-76F1-54BD-CE29AB9A1D54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284CB9A-B5BC-BB26-D836-0259F58A72AF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2D51F6-9F78-ED33-E51A-991756CCA12E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F70894B-D4BC-B04C-171F-69B286560AF1}"/>
              </a:ext>
            </a:extLst>
          </p:cNvPr>
          <p:cNvSpPr txBox="1"/>
          <p:nvPr/>
        </p:nvSpPr>
        <p:spPr>
          <a:xfrm>
            <a:off x="3396000" y="258205"/>
            <a:ext cx="7499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cap="all" dirty="0">
                <a:solidFill>
                  <a:srgbClr val="C00000"/>
                </a:solidFill>
              </a:rPr>
              <a:t>LEADING CUSTOMERS AND SUPPLIERS</a:t>
            </a:r>
            <a:endParaRPr lang="fr-FR" sz="3600" i="1" cap="all" dirty="0">
              <a:solidFill>
                <a:srgbClr val="C00000"/>
              </a:solidFill>
            </a:endParaRPr>
          </a:p>
        </p:txBody>
      </p:sp>
      <p:sp>
        <p:nvSpPr>
          <p:cNvPr id="3" name="Rectangle: Rounded Corners 15">
            <a:extLst>
              <a:ext uri="{FF2B5EF4-FFF2-40B4-BE49-F238E27FC236}">
                <a16:creationId xmlns:a16="http://schemas.microsoft.com/office/drawing/2014/main" id="{7D51A7A0-7B24-6E1A-8D90-45C53290763B}"/>
              </a:ext>
            </a:extLst>
          </p:cNvPr>
          <p:cNvSpPr/>
          <p:nvPr/>
        </p:nvSpPr>
        <p:spPr>
          <a:xfrm>
            <a:off x="4217581" y="2045571"/>
            <a:ext cx="7454529" cy="737396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: Rounded Corners 15">
            <a:extLst>
              <a:ext uri="{FF2B5EF4-FFF2-40B4-BE49-F238E27FC236}">
                <a16:creationId xmlns:a16="http://schemas.microsoft.com/office/drawing/2014/main" id="{821457A2-318F-D082-669F-8EB95B323161}"/>
              </a:ext>
            </a:extLst>
          </p:cNvPr>
          <p:cNvSpPr/>
          <p:nvPr/>
        </p:nvSpPr>
        <p:spPr>
          <a:xfrm>
            <a:off x="2558902" y="3038937"/>
            <a:ext cx="9111526" cy="1257305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Rectangle: Rounded Corners 15">
            <a:extLst>
              <a:ext uri="{FF2B5EF4-FFF2-40B4-BE49-F238E27FC236}">
                <a16:creationId xmlns:a16="http://schemas.microsoft.com/office/drawing/2014/main" id="{7A05C2FA-B6D9-113D-DEFE-81C21645D0D5}"/>
              </a:ext>
            </a:extLst>
          </p:cNvPr>
          <p:cNvSpPr/>
          <p:nvPr/>
        </p:nvSpPr>
        <p:spPr>
          <a:xfrm>
            <a:off x="521572" y="4735260"/>
            <a:ext cx="11148856" cy="1042474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95F7065-2CA6-E137-AADE-F59F17BA3173}"/>
              </a:ext>
            </a:extLst>
          </p:cNvPr>
          <p:cNvSpPr txBox="1"/>
          <p:nvPr/>
        </p:nvSpPr>
        <p:spPr>
          <a:xfrm>
            <a:off x="519890" y="3454279"/>
            <a:ext cx="1961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C00000"/>
              </a:buClr>
              <a:buSzPct val="110000"/>
            </a:pPr>
            <a:r>
              <a:rPr lang="fr-FR" sz="2000" b="1" cap="all" dirty="0">
                <a:solidFill>
                  <a:srgbClr val="C00000"/>
                </a:solidFill>
              </a:rPr>
              <a:t>CUSTOMERS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BA57D2C-0A63-0CF1-03B2-5E36EE49CAC1}"/>
              </a:ext>
            </a:extLst>
          </p:cNvPr>
          <p:cNvSpPr txBox="1"/>
          <p:nvPr/>
        </p:nvSpPr>
        <p:spPr>
          <a:xfrm>
            <a:off x="519890" y="4335150"/>
            <a:ext cx="8218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C00000"/>
              </a:buClr>
              <a:buSzPct val="110000"/>
            </a:pPr>
            <a:r>
              <a:rPr lang="fr-FR" sz="2000" b="1" cap="all" dirty="0">
                <a:solidFill>
                  <a:srgbClr val="8E9193"/>
                </a:solidFill>
              </a:rPr>
              <a:t>SUPPLIERS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D541069-CCE5-35C8-454E-C4F718C6A16A}"/>
              </a:ext>
            </a:extLst>
          </p:cNvPr>
          <p:cNvSpPr txBox="1"/>
          <p:nvPr/>
        </p:nvSpPr>
        <p:spPr>
          <a:xfrm>
            <a:off x="519890" y="1344654"/>
            <a:ext cx="111505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C00000"/>
              </a:buClr>
              <a:buSzPct val="110000"/>
            </a:pP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PRACARTIS has </a:t>
            </a:r>
            <a:r>
              <a:rPr lang="fr-FR" sz="1400" b="1" dirty="0">
                <a:solidFill>
                  <a:srgbClr val="C00000"/>
                </a:solidFill>
              </a:rPr>
              <a:t>more </a:t>
            </a:r>
            <a:r>
              <a:rPr lang="fr-FR" sz="1400" b="1" dirty="0" err="1">
                <a:solidFill>
                  <a:srgbClr val="C00000"/>
                </a:solidFill>
              </a:rPr>
              <a:t>than</a:t>
            </a:r>
            <a:r>
              <a:rPr lang="fr-FR" sz="1400" b="1" dirty="0">
                <a:solidFill>
                  <a:srgbClr val="C00000"/>
                </a:solidFill>
              </a:rPr>
              <a:t> 7,000 active </a:t>
            </a:r>
            <a:r>
              <a:rPr lang="fr-FR" sz="1400" b="1" dirty="0" err="1">
                <a:solidFill>
                  <a:srgbClr val="C00000"/>
                </a:solidFill>
              </a:rPr>
              <a:t>customers</a:t>
            </a:r>
            <a:r>
              <a:rPr lang="fr-FR" sz="1400" b="1" dirty="0">
                <a:solidFill>
                  <a:schemeClr val="accent1">
                    <a:lumMod val="50000"/>
                  </a:schemeClr>
                </a:solidFill>
              </a:rPr>
              <a:t>.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These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 are major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accounts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 at the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forefront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 of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their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sectors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including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r-FR" sz="1400" b="1" dirty="0">
                <a:solidFill>
                  <a:srgbClr val="C00000"/>
                </a:solidFill>
              </a:rPr>
              <a:t>the big </a:t>
            </a:r>
            <a:r>
              <a:rPr lang="fr-FR" sz="1400" b="1" dirty="0" err="1">
                <a:solidFill>
                  <a:srgbClr val="C00000"/>
                </a:solidFill>
              </a:rPr>
              <a:t>namesin</a:t>
            </a:r>
            <a:r>
              <a:rPr lang="fr-FR" sz="1400" b="1" dirty="0">
                <a:solidFill>
                  <a:srgbClr val="C00000"/>
                </a:solidFill>
              </a:rPr>
              <a:t> </a:t>
            </a:r>
            <a:r>
              <a:rPr lang="fr-FR" sz="1400" b="1" dirty="0" err="1">
                <a:solidFill>
                  <a:srgbClr val="C00000"/>
                </a:solidFill>
              </a:rPr>
              <a:t>Swiss</a:t>
            </a:r>
            <a:r>
              <a:rPr lang="fr-FR" sz="1400" b="1" dirty="0">
                <a:solidFill>
                  <a:srgbClr val="C00000"/>
                </a:solidFill>
              </a:rPr>
              <a:t> </a:t>
            </a:r>
            <a:r>
              <a:rPr lang="fr-FR" sz="1400" b="1" dirty="0" err="1">
                <a:solidFill>
                  <a:srgbClr val="C00000"/>
                </a:solidFill>
              </a:rPr>
              <a:t>watchmaking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. It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also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 relies on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suppliers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renowed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 for the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quality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 of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their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r-FR" sz="1400" dirty="0" err="1">
                <a:solidFill>
                  <a:schemeClr val="accent1">
                    <a:lumMod val="50000"/>
                  </a:schemeClr>
                </a:solidFill>
              </a:rPr>
              <a:t>products</a:t>
            </a:r>
            <a:r>
              <a:rPr lang="fr-FR" sz="14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7FCF3561-E89A-B167-40F1-288085A46F4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553" y="2255044"/>
            <a:ext cx="1475046" cy="330345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874ED494-2D2E-0A9C-F460-ED23EEB0968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1984" y="2221451"/>
            <a:ext cx="1805503" cy="412999"/>
          </a:xfrm>
          <a:prstGeom prst="rect">
            <a:avLst/>
          </a:prstGeom>
        </p:spPr>
      </p:pic>
      <p:grpSp>
        <p:nvGrpSpPr>
          <p:cNvPr id="22" name="Groupe 21">
            <a:extLst>
              <a:ext uri="{FF2B5EF4-FFF2-40B4-BE49-F238E27FC236}">
                <a16:creationId xmlns:a16="http://schemas.microsoft.com/office/drawing/2014/main" id="{EA9E15D5-55E9-6AB1-F895-E434D74D2182}"/>
              </a:ext>
            </a:extLst>
          </p:cNvPr>
          <p:cNvGrpSpPr/>
          <p:nvPr/>
        </p:nvGrpSpPr>
        <p:grpSpPr>
          <a:xfrm>
            <a:off x="3110770" y="3144472"/>
            <a:ext cx="8030006" cy="1020695"/>
            <a:chOff x="2037319" y="2608444"/>
            <a:chExt cx="8030006" cy="1020695"/>
          </a:xfrm>
        </p:grpSpPr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F4A0438C-2B5E-F10C-DF13-D810A177A3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7319" y="2715878"/>
              <a:ext cx="965222" cy="257232"/>
            </a:xfrm>
            <a:prstGeom prst="rect">
              <a:avLst/>
            </a:prstGeom>
          </p:spPr>
        </p:pic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4D421B66-2677-3C60-631A-A4C8A26AD18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4233" y="2776254"/>
              <a:ext cx="965222" cy="248740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AF60C63B-8596-7ACF-097E-1A573B8BA13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4795" y="2808721"/>
              <a:ext cx="965222" cy="164390"/>
            </a:xfrm>
            <a:prstGeom prst="rect">
              <a:avLst/>
            </a:prstGeom>
          </p:spPr>
        </p:pic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B135A8B7-185C-0D3B-9DEC-49DE168A628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8061" y="2791974"/>
              <a:ext cx="965222" cy="181136"/>
            </a:xfrm>
            <a:prstGeom prst="rect">
              <a:avLst/>
            </a:prstGeom>
          </p:spPr>
        </p:pic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BFD5CA20-5D4A-C6EF-3D00-8172ADF21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0125" y="2608444"/>
              <a:ext cx="934020" cy="485849"/>
            </a:xfrm>
            <a:prstGeom prst="rect">
              <a:avLst/>
            </a:prstGeom>
          </p:spPr>
        </p:pic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6E087659-C9FB-BE00-ACC8-AE92109BEA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0987" y="2793408"/>
              <a:ext cx="965222" cy="195015"/>
            </a:xfrm>
            <a:prstGeom prst="rect">
              <a:avLst/>
            </a:prstGeom>
          </p:spPr>
        </p:pic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8A83EA4A-CF7C-08FB-5D69-6D20DB9A03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04253" y="2650032"/>
              <a:ext cx="863072" cy="388924"/>
            </a:xfrm>
            <a:prstGeom prst="rect">
              <a:avLst/>
            </a:prstGeom>
          </p:spPr>
        </p:pic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6A2BB4AE-FD82-F01C-196C-D3800A2BF2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5830" y="3315945"/>
              <a:ext cx="1021495" cy="215999"/>
            </a:xfrm>
            <a:prstGeom prst="rect">
              <a:avLst/>
            </a:prstGeom>
          </p:spPr>
        </p:pic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F9987997-8A94-A82E-FD9F-5194CF7E84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7224" y="3328505"/>
              <a:ext cx="958044" cy="251138"/>
            </a:xfrm>
            <a:prstGeom prst="rect">
              <a:avLst/>
            </a:prstGeom>
          </p:spPr>
        </p:pic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C09F8359-684B-7418-0541-01A486B1E2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2684" y="3410172"/>
              <a:ext cx="993051" cy="120324"/>
            </a:xfrm>
            <a:prstGeom prst="rect">
              <a:avLst/>
            </a:prstGeom>
          </p:spPr>
        </p:pic>
        <p:pic>
          <p:nvPicPr>
            <p:cNvPr id="39" name="Image 38">
              <a:extLst>
                <a:ext uri="{FF2B5EF4-FFF2-40B4-BE49-F238E27FC236}">
                  <a16:creationId xmlns:a16="http://schemas.microsoft.com/office/drawing/2014/main" id="{78652FE4-0581-869E-1CB7-4FFA3BCAD1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01" t="32264" r="5900" b="28232"/>
            <a:stretch/>
          </p:blipFill>
          <p:spPr>
            <a:xfrm>
              <a:off x="4573151" y="3324230"/>
              <a:ext cx="1173707" cy="284434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4869C35E-9467-27E4-F1C9-2B563F5A3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7248" y="3315945"/>
              <a:ext cx="873457" cy="282850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F9C72FDC-5ADC-0314-E4CD-FB0ACBC8C8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40632" y="3102917"/>
              <a:ext cx="653513" cy="526222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4A7AD777-8B3B-2E48-0FA1-3B618F7D60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98692" y="3301362"/>
              <a:ext cx="554045" cy="312015"/>
            </a:xfrm>
            <a:prstGeom prst="rect">
              <a:avLst/>
            </a:prstGeom>
          </p:spPr>
        </p:pic>
      </p:grpSp>
      <p:sp>
        <p:nvSpPr>
          <p:cNvPr id="44" name="ZoneTexte 43">
            <a:extLst>
              <a:ext uri="{FF2B5EF4-FFF2-40B4-BE49-F238E27FC236}">
                <a16:creationId xmlns:a16="http://schemas.microsoft.com/office/drawing/2014/main" id="{89F010B9-0B89-5A27-F02F-8DB0A1D5281B}"/>
              </a:ext>
            </a:extLst>
          </p:cNvPr>
          <p:cNvSpPr txBox="1"/>
          <p:nvPr/>
        </p:nvSpPr>
        <p:spPr>
          <a:xfrm>
            <a:off x="519890" y="2206681"/>
            <a:ext cx="3556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C00000"/>
              </a:buClr>
              <a:buSzPct val="110000"/>
            </a:pPr>
            <a:r>
              <a:rPr lang="fr-FR" sz="2000" b="1" cap="all" dirty="0">
                <a:solidFill>
                  <a:srgbClr val="C00000"/>
                </a:solidFill>
              </a:rPr>
              <a:t>STRATEGIC CUSTOMERS</a:t>
            </a:r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48149215-5F1E-D734-94DC-3E78803E42D9}"/>
              </a:ext>
            </a:extLst>
          </p:cNvPr>
          <p:cNvGrpSpPr/>
          <p:nvPr/>
        </p:nvGrpSpPr>
        <p:grpSpPr>
          <a:xfrm>
            <a:off x="706000" y="4907831"/>
            <a:ext cx="10669713" cy="699801"/>
            <a:chOff x="628764" y="4973787"/>
            <a:chExt cx="8819123" cy="578425"/>
          </a:xfrm>
        </p:grpSpPr>
        <p:pic>
          <p:nvPicPr>
            <p:cNvPr id="46" name="Image 45" descr="Une image contenant texte, Police, Graphique, capture d’écran&#10;&#10;Description générée automatiquement">
              <a:extLst>
                <a:ext uri="{FF2B5EF4-FFF2-40B4-BE49-F238E27FC236}">
                  <a16:creationId xmlns:a16="http://schemas.microsoft.com/office/drawing/2014/main" id="{14370E9D-BAB5-09C0-FE3A-989BCC7C21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764" y="4990300"/>
              <a:ext cx="1123827" cy="561912"/>
            </a:xfrm>
            <a:prstGeom prst="rect">
              <a:avLst/>
            </a:prstGeom>
          </p:spPr>
        </p:pic>
        <p:pic>
          <p:nvPicPr>
            <p:cNvPr id="47" name="Image 46" descr="Une image contenant capture d’écran, Graphique, logo, symbole&#10;&#10;Description générée automatiquement">
              <a:extLst>
                <a:ext uri="{FF2B5EF4-FFF2-40B4-BE49-F238E27FC236}">
                  <a16:creationId xmlns:a16="http://schemas.microsoft.com/office/drawing/2014/main" id="{8387552F-CF23-2752-2F9C-F9570A1FD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1478" y="4989118"/>
              <a:ext cx="1123827" cy="561912"/>
            </a:xfrm>
            <a:prstGeom prst="rect">
              <a:avLst/>
            </a:prstGeom>
          </p:spPr>
        </p:pic>
        <p:pic>
          <p:nvPicPr>
            <p:cNvPr id="48" name="Image 47" descr="Une image contenant Police, Graphique, graphisme, logo&#10;&#10;Description générée automatiquement">
              <a:extLst>
                <a:ext uri="{FF2B5EF4-FFF2-40B4-BE49-F238E27FC236}">
                  <a16:creationId xmlns:a16="http://schemas.microsoft.com/office/drawing/2014/main" id="{2C6B5E3B-8092-652E-4C20-74631590F2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9640" y="4981224"/>
              <a:ext cx="1123827" cy="561912"/>
            </a:xfrm>
            <a:prstGeom prst="rect">
              <a:avLst/>
            </a:prstGeom>
          </p:spPr>
        </p:pic>
        <p:pic>
          <p:nvPicPr>
            <p:cNvPr id="49" name="Image 48" descr="Une image contenant Police, Graphique, logo, graphisme&#10;&#10;Description générée automatiquement">
              <a:extLst>
                <a:ext uri="{FF2B5EF4-FFF2-40B4-BE49-F238E27FC236}">
                  <a16:creationId xmlns:a16="http://schemas.microsoft.com/office/drawing/2014/main" id="{22841B6C-3F2C-CAE3-4EC8-5507C2BADF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25946" y="4981224"/>
              <a:ext cx="1123827" cy="561912"/>
            </a:xfrm>
            <a:prstGeom prst="rect">
              <a:avLst/>
            </a:prstGeom>
          </p:spPr>
        </p:pic>
        <p:pic>
          <p:nvPicPr>
            <p:cNvPr id="50" name="Image 49" descr="Une image contenant Graphique, Police, capture d’écran, logo&#10;&#10;Description générée automatiquement">
              <a:extLst>
                <a:ext uri="{FF2B5EF4-FFF2-40B4-BE49-F238E27FC236}">
                  <a16:creationId xmlns:a16="http://schemas.microsoft.com/office/drawing/2014/main" id="{412D6911-62F9-9497-21DA-4F6726AF7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2253" y="4981224"/>
              <a:ext cx="1123827" cy="561912"/>
            </a:xfrm>
            <a:prstGeom prst="rect">
              <a:avLst/>
            </a:prstGeom>
          </p:spPr>
        </p:pic>
        <p:pic>
          <p:nvPicPr>
            <p:cNvPr id="51" name="Image 50" descr="Une image contenant Police, Graphique, logo, capture d’écran&#10;&#10;Description générée automatiquement">
              <a:extLst>
                <a:ext uri="{FF2B5EF4-FFF2-40B4-BE49-F238E27FC236}">
                  <a16:creationId xmlns:a16="http://schemas.microsoft.com/office/drawing/2014/main" id="{70A9219D-336B-FD2A-48F3-E809BD5CB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8558" y="4981224"/>
              <a:ext cx="1123827" cy="561912"/>
            </a:xfrm>
            <a:prstGeom prst="rect">
              <a:avLst/>
            </a:prstGeom>
          </p:spPr>
        </p:pic>
        <p:pic>
          <p:nvPicPr>
            <p:cNvPr id="52" name="Image 51" descr="Une image contenant Graphique, logo, graphisme, Police&#10;&#10;Description générée automatiquement">
              <a:extLst>
                <a:ext uri="{FF2B5EF4-FFF2-40B4-BE49-F238E27FC236}">
                  <a16:creationId xmlns:a16="http://schemas.microsoft.com/office/drawing/2014/main" id="{BC959E1A-02AF-289B-3B30-3DE28346E0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1756" y="4973787"/>
              <a:ext cx="1123998" cy="561999"/>
            </a:xfrm>
            <a:prstGeom prst="rect">
              <a:avLst/>
            </a:prstGeom>
          </p:spPr>
        </p:pic>
        <p:pic>
          <p:nvPicPr>
            <p:cNvPr id="53" name="Image 52" descr="Une image contenant Police, Graphique, logo, graphisme&#10;&#10;Description générée automatiquement">
              <a:extLst>
                <a:ext uri="{FF2B5EF4-FFF2-40B4-BE49-F238E27FC236}">
                  <a16:creationId xmlns:a16="http://schemas.microsoft.com/office/drawing/2014/main" id="{A64A1EA2-78FD-557B-7A79-16921FE75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3684" y="4981536"/>
              <a:ext cx="1123200" cy="561600"/>
            </a:xfrm>
            <a:prstGeom prst="rect">
              <a:avLst/>
            </a:prstGeom>
          </p:spPr>
        </p:pic>
        <p:pic>
          <p:nvPicPr>
            <p:cNvPr id="54" name="Image 53" descr="Une image contenant logo, Police, Graphique, symbole&#10;&#10;Description générée automatiquement">
              <a:extLst>
                <a:ext uri="{FF2B5EF4-FFF2-40B4-BE49-F238E27FC236}">
                  <a16:creationId xmlns:a16="http://schemas.microsoft.com/office/drawing/2014/main" id="{274671AC-912F-EE42-91B6-ADC1419FD4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4687" y="4988587"/>
              <a:ext cx="1123200" cy="561600"/>
            </a:xfrm>
            <a:prstGeom prst="rect">
              <a:avLst/>
            </a:prstGeom>
          </p:spPr>
        </p:pic>
      </p:grpSp>
      <p:pic>
        <p:nvPicPr>
          <p:cNvPr id="10" name="Image 9" descr="Une image contenant logo, Graphique, Police, texte&#10;&#10;Description générée automatiquement">
            <a:extLst>
              <a:ext uri="{FF2B5EF4-FFF2-40B4-BE49-F238E27FC236}">
                <a16:creationId xmlns:a16="http://schemas.microsoft.com/office/drawing/2014/main" id="{DDA08D05-19DA-A8AE-C278-8A758A94EE5E}"/>
              </a:ext>
            </a:extLst>
          </p:cNvPr>
          <p:cNvPicPr>
            <a:picLocks noChangeAspect="1"/>
          </p:cNvPicPr>
          <p:nvPr/>
        </p:nvPicPr>
        <p:blipFill>
          <a:blip r:embed="rId2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665" y="2044483"/>
            <a:ext cx="1474791" cy="73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07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3B966-FB8E-E7D1-CF92-11A7A804E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 descr="Une image contenant Police, texte, Graphique, capture d’écran&#10;&#10;Description générée automatiquement">
            <a:extLst>
              <a:ext uri="{FF2B5EF4-FFF2-40B4-BE49-F238E27FC236}">
                <a16:creationId xmlns:a16="http://schemas.microsoft.com/office/drawing/2014/main" id="{67416DB0-8909-6803-34E4-EFCD34F7767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19" y="36991"/>
            <a:ext cx="3024000" cy="11338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D8283F-E966-DB11-7A6E-7E39134C5593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85F17C-8572-2E58-0EA4-2CC44C5E79D7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A99F680-C88B-0AC8-DA59-6CB2FA25F14D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62E7314-6441-A906-7CCF-687DB13FA186}"/>
              </a:ext>
            </a:extLst>
          </p:cNvPr>
          <p:cNvSpPr txBox="1"/>
          <p:nvPr/>
        </p:nvSpPr>
        <p:spPr>
          <a:xfrm>
            <a:off x="3396000" y="258205"/>
            <a:ext cx="73282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cap="all" dirty="0">
                <a:solidFill>
                  <a:srgbClr val="75AF31"/>
                </a:solidFill>
              </a:rPr>
              <a:t>COMMITTED TO A CSR POLICY SINCE 2019</a:t>
            </a:r>
            <a:endParaRPr lang="en-GB" sz="3200" i="1" cap="all" dirty="0">
              <a:solidFill>
                <a:srgbClr val="75AF31"/>
              </a:solidFill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B49A99A-76D9-5AE6-7629-DB431FBCF7C4}"/>
              </a:ext>
            </a:extLst>
          </p:cNvPr>
          <p:cNvSpPr txBox="1"/>
          <p:nvPr/>
        </p:nvSpPr>
        <p:spPr>
          <a:xfrm>
            <a:off x="507304" y="1371643"/>
            <a:ext cx="5768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C00000"/>
              </a:buClr>
              <a:buSzPct val="110000"/>
            </a:pPr>
            <a:r>
              <a:rPr lang="en-GB" sz="1600" dirty="0">
                <a:solidFill>
                  <a:schemeClr val="accent1">
                    <a:lumMod val="50000"/>
                  </a:schemeClr>
                </a:solidFill>
              </a:rPr>
              <a:t>PRACARTIS develops </a:t>
            </a:r>
            <a:r>
              <a:rPr lang="en-GB" sz="1600" b="1" dirty="0">
                <a:solidFill>
                  <a:srgbClr val="75AF31"/>
                </a:solidFill>
              </a:rPr>
              <a:t>offers and services around SUSTAINABLE MACHINING</a:t>
            </a:r>
            <a:r>
              <a:rPr lang="en-GB" sz="1600" dirty="0">
                <a:solidFill>
                  <a:schemeClr val="accent1">
                    <a:lumMod val="50000"/>
                  </a:schemeClr>
                </a:solidFill>
              </a:rPr>
              <a:t>, to promote the </a:t>
            </a:r>
            <a:r>
              <a:rPr lang="en-GB" sz="1600" b="1" dirty="0">
                <a:solidFill>
                  <a:srgbClr val="75AF31"/>
                </a:solidFill>
              </a:rPr>
              <a:t>improvement</a:t>
            </a:r>
            <a:r>
              <a:rPr lang="en-GB" sz="1600" dirty="0">
                <a:solidFill>
                  <a:schemeClr val="accent1">
                    <a:lumMod val="50000"/>
                  </a:schemeClr>
                </a:solidFill>
              </a:rPr>
              <a:t> and </a:t>
            </a:r>
            <a:r>
              <a:rPr lang="en-GB" sz="1600" b="1" dirty="0">
                <a:solidFill>
                  <a:srgbClr val="75AF31"/>
                </a:solidFill>
              </a:rPr>
              <a:t>modernisation</a:t>
            </a:r>
            <a:r>
              <a:rPr lang="en-GB" sz="1600" dirty="0">
                <a:solidFill>
                  <a:schemeClr val="accent1">
                    <a:lumMod val="50000"/>
                  </a:schemeClr>
                </a:solidFill>
              </a:rPr>
              <a:t> of machining processes.</a:t>
            </a:r>
          </a:p>
        </p:txBody>
      </p:sp>
      <p:sp>
        <p:nvSpPr>
          <p:cNvPr id="10" name="Rectangle: Rounded Corners 15">
            <a:extLst>
              <a:ext uri="{FF2B5EF4-FFF2-40B4-BE49-F238E27FC236}">
                <a16:creationId xmlns:a16="http://schemas.microsoft.com/office/drawing/2014/main" id="{2885675A-7E4B-3138-848B-6DB11B6B3B80}"/>
              </a:ext>
            </a:extLst>
          </p:cNvPr>
          <p:cNvSpPr/>
          <p:nvPr/>
        </p:nvSpPr>
        <p:spPr>
          <a:xfrm>
            <a:off x="6688899" y="1592214"/>
            <a:ext cx="3770876" cy="3361829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en-GB" sz="2400" b="1" cap="all" dirty="0">
                <a:solidFill>
                  <a:schemeClr val="accent1">
                    <a:lumMod val="50000"/>
                  </a:schemeClr>
                </a:solidFill>
              </a:rPr>
              <a:t>THE </a:t>
            </a:r>
            <a:r>
              <a:rPr lang="en-GB" sz="2400" b="1" cap="all" dirty="0">
                <a:solidFill>
                  <a:srgbClr val="75AF31"/>
                </a:solidFill>
              </a:rPr>
              <a:t>3 PILLARS </a:t>
            </a:r>
            <a:r>
              <a:rPr lang="en-GB" sz="2400" b="1" cap="all" dirty="0">
                <a:solidFill>
                  <a:schemeClr val="accent1">
                    <a:lumMod val="50000"/>
                  </a:schemeClr>
                </a:solidFill>
              </a:rPr>
              <a:t>OF OUR </a:t>
            </a:r>
            <a:r>
              <a:rPr lang="en-GB" sz="2400" b="1" cap="all" dirty="0">
                <a:solidFill>
                  <a:srgbClr val="75AF31"/>
                </a:solidFill>
              </a:rPr>
              <a:t>ACTION PLAN </a:t>
            </a:r>
            <a:r>
              <a:rPr lang="en-GB" sz="2400" b="1" cap="all" dirty="0">
                <a:solidFill>
                  <a:schemeClr val="accent1">
                    <a:lumMod val="50000"/>
                  </a:schemeClr>
                </a:solidFill>
              </a:rPr>
              <a:t>:</a:t>
            </a:r>
          </a:p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en-GB" sz="2000" b="1" dirty="0">
                <a:solidFill>
                  <a:srgbClr val="75AF31"/>
                </a:solidFill>
              </a:rPr>
              <a:t>Reduce </a:t>
            </a:r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the Group’s </a:t>
            </a:r>
            <a:r>
              <a:rPr lang="en-GB" sz="2000" b="1" dirty="0">
                <a:solidFill>
                  <a:srgbClr val="75AF31"/>
                </a:solidFill>
              </a:rPr>
              <a:t>environmental impact </a:t>
            </a:r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 </a:t>
            </a:r>
          </a:p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Consolidating </a:t>
            </a:r>
            <a:r>
              <a:rPr lang="en-GB" sz="2000" b="1" dirty="0">
                <a:solidFill>
                  <a:srgbClr val="75AF31"/>
                </a:solidFill>
              </a:rPr>
              <a:t>quality of life &amp; working conditions</a:t>
            </a:r>
          </a:p>
          <a:p>
            <a:pPr algn="ctr">
              <a:spcAft>
                <a:spcPts val="600"/>
              </a:spcAft>
              <a:buClr>
                <a:srgbClr val="C00000"/>
              </a:buClr>
              <a:buSzPct val="100000"/>
            </a:pPr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Be present and inspiring in </a:t>
            </a:r>
            <a:r>
              <a:rPr lang="en-GB" sz="2000" b="1" dirty="0">
                <a:solidFill>
                  <a:srgbClr val="75AF31"/>
                </a:solidFill>
              </a:rPr>
              <a:t>the local ecosystem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466BD10-79F1-0A4D-2B44-276F04034F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337" y="5351713"/>
            <a:ext cx="1800000" cy="38627"/>
          </a:xfrm>
          <a:prstGeom prst="rect">
            <a:avLst/>
          </a:prstGeom>
        </p:spPr>
      </p:pic>
      <p:grpSp>
        <p:nvGrpSpPr>
          <p:cNvPr id="22" name="Groupe 21">
            <a:extLst>
              <a:ext uri="{FF2B5EF4-FFF2-40B4-BE49-F238E27FC236}">
                <a16:creationId xmlns:a16="http://schemas.microsoft.com/office/drawing/2014/main" id="{ACF60973-12B5-07B8-2A20-5C39F643BC3F}"/>
              </a:ext>
            </a:extLst>
          </p:cNvPr>
          <p:cNvGrpSpPr/>
          <p:nvPr/>
        </p:nvGrpSpPr>
        <p:grpSpPr>
          <a:xfrm>
            <a:off x="-208559" y="2209314"/>
            <a:ext cx="7209118" cy="3714698"/>
            <a:chOff x="-208559" y="2209314"/>
            <a:chExt cx="7209118" cy="3714698"/>
          </a:xfrm>
        </p:grpSpPr>
        <p:pic>
          <p:nvPicPr>
            <p:cNvPr id="17" name="Image 16" descr="Une image contenant capture d’écran, conception&#10;&#10;Description générée automatiquement">
              <a:extLst>
                <a:ext uri="{FF2B5EF4-FFF2-40B4-BE49-F238E27FC236}">
                  <a16:creationId xmlns:a16="http://schemas.microsoft.com/office/drawing/2014/main" id="{1DC8218E-30F1-6376-DCC6-5A7D401F16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08559" y="2209314"/>
              <a:ext cx="7209118" cy="3714698"/>
            </a:xfrm>
            <a:prstGeom prst="rect">
              <a:avLst/>
            </a:prstGeom>
          </p:spPr>
        </p:pic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C3B24544-387B-FF6E-FF32-299138FD62A9}"/>
                </a:ext>
              </a:extLst>
            </p:cNvPr>
            <p:cNvSpPr txBox="1"/>
            <p:nvPr/>
          </p:nvSpPr>
          <p:spPr>
            <a:xfrm>
              <a:off x="369518" y="3117079"/>
              <a:ext cx="2267211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800" b="1" cap="all" dirty="0">
                  <a:solidFill>
                    <a:srgbClr val="75AF31"/>
                  </a:solidFill>
                </a:rPr>
                <a:t>EXTENDING</a:t>
              </a:r>
            </a:p>
            <a:p>
              <a:pPr algn="ctr"/>
              <a:r>
                <a:rPr lang="en-GB" b="1" cap="all" dirty="0">
                  <a:solidFill>
                    <a:srgbClr val="75AF31"/>
                  </a:solidFill>
                </a:rPr>
                <a:t>THE LIFESPAN</a:t>
              </a:r>
            </a:p>
            <a:p>
              <a:pPr algn="ctr"/>
              <a:r>
                <a:rPr lang="en-GB" b="1" cap="all" dirty="0">
                  <a:solidFill>
                    <a:srgbClr val="75AF31"/>
                  </a:solidFill>
                </a:rPr>
                <a:t>OF PRODUCTS</a:t>
              </a:r>
              <a:endParaRPr lang="en-GB" cap="all" dirty="0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8DB32799-5FE7-1A56-42AD-95662F522EBA}"/>
                </a:ext>
              </a:extLst>
            </p:cNvPr>
            <p:cNvSpPr txBox="1"/>
            <p:nvPr/>
          </p:nvSpPr>
          <p:spPr>
            <a:xfrm>
              <a:off x="2156669" y="4066663"/>
              <a:ext cx="2267211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600" b="1" cap="all" dirty="0">
                  <a:solidFill>
                    <a:srgbClr val="75AF31"/>
                  </a:solidFill>
                </a:rPr>
                <a:t>REDUCE ENERGY</a:t>
              </a:r>
            </a:p>
            <a:p>
              <a:pPr algn="ctr"/>
              <a:r>
                <a:rPr lang="en-GB" sz="1600" b="1" cap="all" dirty="0">
                  <a:solidFill>
                    <a:srgbClr val="75AF31"/>
                  </a:solidFill>
                </a:rPr>
                <a:t>CONSUMPTION</a:t>
              </a:r>
            </a:p>
            <a:p>
              <a:pPr algn="ctr"/>
              <a:r>
                <a:rPr lang="en-GB" sz="1600" b="1" cap="all" dirty="0">
                  <a:solidFill>
                    <a:srgbClr val="75AF31"/>
                  </a:solidFill>
                </a:rPr>
                <a:t>AND PROCESS</a:t>
              </a:r>
            </a:p>
            <a:p>
              <a:pPr algn="ctr"/>
              <a:r>
                <a:rPr lang="en-GB" sz="1600" b="1" cap="all" dirty="0">
                  <a:solidFill>
                    <a:srgbClr val="75AF31"/>
                  </a:solidFill>
                </a:rPr>
                <a:t>CONSUMABLES</a:t>
              </a:r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AB2A9D7F-A28D-CEED-4077-2A2D7752FD39}"/>
                </a:ext>
              </a:extLst>
            </p:cNvPr>
            <p:cNvSpPr txBox="1"/>
            <p:nvPr/>
          </p:nvSpPr>
          <p:spPr>
            <a:xfrm>
              <a:off x="3924106" y="3273128"/>
              <a:ext cx="2267211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800" b="1" cap="all" dirty="0">
                  <a:solidFill>
                    <a:srgbClr val="75AF31"/>
                  </a:solidFill>
                </a:rPr>
                <a:t>DEVELOPING</a:t>
              </a:r>
            </a:p>
            <a:p>
              <a:pPr algn="ctr"/>
              <a:r>
                <a:rPr lang="en-GB" b="1" cap="all" dirty="0">
                  <a:solidFill>
                    <a:srgbClr val="75AF31"/>
                  </a:solidFill>
                </a:rPr>
                <a:t>NEW PRODUCTS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337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D1F5DF9-E206-C52D-D805-61D3633BE2E8}"/>
              </a:ext>
            </a:extLst>
          </p:cNvPr>
          <p:cNvSpPr txBox="1"/>
          <p:nvPr/>
        </p:nvSpPr>
        <p:spPr>
          <a:xfrm>
            <a:off x="3386946" y="4359599"/>
            <a:ext cx="54181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cap="all" dirty="0">
                <a:solidFill>
                  <a:schemeClr val="bg2"/>
                </a:solidFill>
              </a:rPr>
              <a:t>1 minute to sum up our group</a:t>
            </a:r>
            <a:endParaRPr lang="fr-FR" sz="2800" b="1" cap="all" dirty="0">
              <a:solidFill>
                <a:schemeClr val="bg2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D8A409-07ED-BCD8-BB52-C6DE3F713C10}"/>
              </a:ext>
            </a:extLst>
          </p:cNvPr>
          <p:cNvSpPr/>
          <p:nvPr/>
        </p:nvSpPr>
        <p:spPr>
          <a:xfrm>
            <a:off x="4295999" y="4946611"/>
            <a:ext cx="3600000" cy="50291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2000">
                <a:srgbClr val="C00000"/>
              </a:gs>
              <a:gs pos="100000">
                <a:schemeClr val="tx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2"/>
              </a:solidFill>
            </a:endParaRP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BD64CC5B-A7A5-FC5F-CDD1-40D5309F2EEE}"/>
              </a:ext>
            </a:extLst>
          </p:cNvPr>
          <p:cNvGrpSpPr/>
          <p:nvPr/>
        </p:nvGrpSpPr>
        <p:grpSpPr>
          <a:xfrm>
            <a:off x="4908000" y="5060694"/>
            <a:ext cx="2375998" cy="778538"/>
            <a:chOff x="5290743" y="6170004"/>
            <a:chExt cx="2120911" cy="694955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4E550D2B-3CAD-8431-1503-EB3F5E1836C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0464" y="6170004"/>
              <a:ext cx="1621190" cy="694955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760742E8-FE92-BC7A-8281-1DE68353EB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0743" y="6250695"/>
              <a:ext cx="499721" cy="499721"/>
            </a:xfrm>
            <a:prstGeom prst="rect">
              <a:avLst/>
            </a:prstGeom>
          </p:spPr>
        </p:pic>
      </p:grpSp>
      <p:pic>
        <p:nvPicPr>
          <p:cNvPr id="3" name="Image 2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F425C5E6-238E-D684-2B9C-2411517847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422" y="578633"/>
            <a:ext cx="6017756" cy="32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434990"/>
      </p:ext>
    </p:extLst>
  </p:cSld>
  <p:clrMapOvr>
    <a:masterClrMapping/>
  </p:clrMapOvr>
  <p:transition spd="slow">
    <p:push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7D4FDAEC-EF98-C7CD-FAF9-3CE26F30A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FA6696D-9841-A6B0-3D06-A6DDCCBA4048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DEB86E0-F44F-C40D-A2D0-D2A012093E95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9B56DE-94F7-555D-0F34-035575FA14EC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BCD0E48-AEE3-B766-9721-D6B54AEBEA50}"/>
              </a:ext>
            </a:extLst>
          </p:cNvPr>
          <p:cNvSpPr txBox="1"/>
          <p:nvPr/>
        </p:nvSpPr>
        <p:spPr>
          <a:xfrm>
            <a:off x="3396000" y="258205"/>
            <a:ext cx="40527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cap="all" dirty="0">
                <a:solidFill>
                  <a:srgbClr val="C00000"/>
                </a:solidFill>
              </a:rPr>
              <a:t>PRACARTIS Groupe</a:t>
            </a:r>
            <a:endParaRPr lang="fr-FR" sz="3600" i="1" cap="all" dirty="0">
              <a:solidFill>
                <a:srgbClr val="C0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951FDD6-7379-678E-6F92-288524979841}"/>
              </a:ext>
            </a:extLst>
          </p:cNvPr>
          <p:cNvSpPr txBox="1"/>
          <p:nvPr/>
        </p:nvSpPr>
        <p:spPr>
          <a:xfrm>
            <a:off x="1102290" y="1500578"/>
            <a:ext cx="9357484" cy="2805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schemeClr val="accent1">
                    <a:lumMod val="50000"/>
                  </a:schemeClr>
                </a:solidFill>
              </a:rPr>
              <a:t>French industrial group in precision mechanics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schemeClr val="accent1">
                    <a:lumMod val="50000"/>
                  </a:schemeClr>
                </a:solidFill>
              </a:rPr>
              <a:t>50 years’ experience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schemeClr val="accent1">
                    <a:lumMod val="50000"/>
                  </a:schemeClr>
                </a:solidFill>
              </a:rPr>
              <a:t>10 family-run SMEs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schemeClr val="accent1">
                    <a:lumMod val="50000"/>
                  </a:schemeClr>
                </a:solidFill>
              </a:rPr>
              <a:t>5 production sites &amp; 1 subsidiary in Switzerland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schemeClr val="accent1">
                    <a:lumMod val="50000"/>
                  </a:schemeClr>
                </a:solidFill>
              </a:rPr>
              <a:t>200 employees </a:t>
            </a:r>
          </a:p>
        </p:txBody>
      </p:sp>
      <p:pic>
        <p:nvPicPr>
          <p:cNvPr id="11" name="Image 10" descr="Une image contenant plein air, nuage, herbe, ciel&#10;&#10;Description générée automatiquement">
            <a:extLst>
              <a:ext uri="{FF2B5EF4-FFF2-40B4-BE49-F238E27FC236}">
                <a16:creationId xmlns:a16="http://schemas.microsoft.com/office/drawing/2014/main" id="{CE374EA9-F021-9C58-204E-4BD7C75EA0B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7641" y="2705808"/>
            <a:ext cx="3968798" cy="2972081"/>
          </a:xfrm>
          <a:prstGeom prst="rect">
            <a:avLst/>
          </a:prstGeom>
          <a:ln w="28575">
            <a:solidFill>
              <a:schemeClr val="bg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9B93FC4-CCBF-E644-CDA2-76A98B3967E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4600118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626606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4C9F4D-726F-5065-88FB-B6868D313C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RACARTIS-New_Strategy_Teaser">
            <a:hlinkClick r:id="" action="ppaction://media"/>
            <a:extLst>
              <a:ext uri="{FF2B5EF4-FFF2-40B4-BE49-F238E27FC236}">
                <a16:creationId xmlns:a16="http://schemas.microsoft.com/office/drawing/2014/main" id="{3EA7379F-6198-FBE7-D5F0-2CB5DE87F69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44800" y="461177"/>
            <a:ext cx="8902400" cy="5007600"/>
          </a:xfrm>
          <a:prstGeom prst="rect">
            <a:avLst/>
          </a:prstGeom>
          <a:effectLst>
            <a:outerShdw blurRad="190500" dist="228600" dir="2700000" algn="tl" rotWithShape="0">
              <a:prstClr val="black">
                <a:alpha val="3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237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3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C972E-E209-A8B0-9353-726DAF0952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CEE8E88-5969-5CDE-DCFB-994467FB91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080" y="1480441"/>
            <a:ext cx="9515836" cy="7236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C8EF623D-54F2-E96C-7D82-49486A18AE22}"/>
              </a:ext>
            </a:extLst>
          </p:cNvPr>
          <p:cNvSpPr txBox="1"/>
          <p:nvPr/>
        </p:nvSpPr>
        <p:spPr>
          <a:xfrm>
            <a:off x="3401455" y="4359599"/>
            <a:ext cx="5389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cap="all" dirty="0">
                <a:solidFill>
                  <a:schemeClr val="bg2"/>
                </a:solidFill>
              </a:rPr>
              <a:t>Thank you for your attention</a:t>
            </a:r>
            <a:endParaRPr lang="fr-FR" sz="2800" b="1" cap="all" dirty="0">
              <a:solidFill>
                <a:schemeClr val="bg2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BE7233-34FE-A518-4748-E4AE7AF7F9A3}"/>
              </a:ext>
            </a:extLst>
          </p:cNvPr>
          <p:cNvSpPr/>
          <p:nvPr/>
        </p:nvSpPr>
        <p:spPr>
          <a:xfrm>
            <a:off x="4295999" y="4946611"/>
            <a:ext cx="3600000" cy="50291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2000">
                <a:srgbClr val="C00000"/>
              </a:gs>
              <a:gs pos="100000">
                <a:schemeClr val="tx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2"/>
              </a:solidFill>
            </a:endParaRP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4428DCAE-7E1B-0B69-34D3-4E1FFDCC11A2}"/>
              </a:ext>
            </a:extLst>
          </p:cNvPr>
          <p:cNvGrpSpPr/>
          <p:nvPr/>
        </p:nvGrpSpPr>
        <p:grpSpPr>
          <a:xfrm>
            <a:off x="4908000" y="5060694"/>
            <a:ext cx="2375998" cy="778538"/>
            <a:chOff x="5290743" y="6170004"/>
            <a:chExt cx="2120911" cy="694955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963FF72A-AB87-626B-DF9F-129D9323805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0464" y="6170004"/>
              <a:ext cx="1621190" cy="694955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1EA4561-92B5-FC54-E466-D0319E729A5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0743" y="6250695"/>
              <a:ext cx="499721" cy="499721"/>
            </a:xfrm>
            <a:prstGeom prst="rect">
              <a:avLst/>
            </a:prstGeom>
          </p:spPr>
        </p:pic>
      </p:grpSp>
      <p:pic>
        <p:nvPicPr>
          <p:cNvPr id="18" name="Image 17" descr="Une image contenant panorama, intérieur&#10;&#10;Description générée automatiquement">
            <a:extLst>
              <a:ext uri="{FF2B5EF4-FFF2-40B4-BE49-F238E27FC236}">
                <a16:creationId xmlns:a16="http://schemas.microsoft.com/office/drawing/2014/main" id="{286CAD65-786F-84EB-F300-93A3C3C0852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697" y="2356357"/>
            <a:ext cx="6600605" cy="1343773"/>
          </a:xfrm>
          <a:prstGeom prst="rect">
            <a:avLst/>
          </a:prstGeom>
        </p:spPr>
      </p:pic>
      <p:pic>
        <p:nvPicPr>
          <p:cNvPr id="19" name="Image 18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1941DDBD-06AD-D310-F059-68963904FBC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862" y="343740"/>
            <a:ext cx="3850273" cy="982514"/>
          </a:xfrm>
          <a:prstGeom prst="rect">
            <a:avLst/>
          </a:prstGeom>
          <a:effectLst>
            <a:outerShdw dist="38100" dir="2700000" algn="tl" rotWithShape="0">
              <a:prstClr val="black">
                <a:alpha val="2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1170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A9520A-D4C5-EFE6-B7CF-8D5CF585B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20846193-C710-16D6-B72B-234DAD2AC7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27" y="2253798"/>
            <a:ext cx="10506145" cy="2350800"/>
          </a:xfrm>
          <a:prstGeom prst="rect">
            <a:avLst/>
          </a:prstGeom>
        </p:spPr>
      </p:pic>
      <p:pic>
        <p:nvPicPr>
          <p:cNvPr id="2" name="Graphique 1">
            <a:extLst>
              <a:ext uri="{FF2B5EF4-FFF2-40B4-BE49-F238E27FC236}">
                <a16:creationId xmlns:a16="http://schemas.microsoft.com/office/drawing/2014/main" id="{66C35292-01EC-864D-7CF7-E0DF481299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804B665-FC78-4F64-2C21-8BCDE1DB2E7D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1B1D08-2D3E-1FC0-D516-EBF10F08996F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6C9E3F-FF94-81D6-950E-4CC305CD1771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6BA07FB-E890-D44A-39D5-6810A1CC5A15}"/>
              </a:ext>
            </a:extLst>
          </p:cNvPr>
          <p:cNvSpPr txBox="1"/>
          <p:nvPr/>
        </p:nvSpPr>
        <p:spPr>
          <a:xfrm>
            <a:off x="3396000" y="258205"/>
            <a:ext cx="20665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cap="all" dirty="0">
                <a:solidFill>
                  <a:srgbClr val="C00000"/>
                </a:solidFill>
              </a:rPr>
              <a:t>We are…</a:t>
            </a:r>
            <a:endParaRPr lang="en-GB" sz="3600" i="1" cap="all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81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65905-1341-5DC2-E5E0-CDB4FBAB7B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84990018-8175-442D-1115-D620C19A1B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F16DD3-6DFE-66A4-E144-4CBE3FF328B4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133AE8-5AC8-5C51-A0D1-CBE47763EE9B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F54E34-C274-E16B-3253-FA2B17D788FF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367E01B-580E-9C1A-C822-F3C188ACE2DF}"/>
              </a:ext>
            </a:extLst>
          </p:cNvPr>
          <p:cNvSpPr txBox="1"/>
          <p:nvPr/>
        </p:nvSpPr>
        <p:spPr>
          <a:xfrm>
            <a:off x="3396000" y="258205"/>
            <a:ext cx="30849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cap="all" dirty="0">
                <a:solidFill>
                  <a:srgbClr val="C00000"/>
                </a:solidFill>
              </a:rPr>
              <a:t>Our strategy</a:t>
            </a:r>
            <a:endParaRPr lang="en-GB" sz="3600" i="1" cap="all" dirty="0">
              <a:solidFill>
                <a:srgbClr val="C0000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2B153F1-6CB9-0B24-AE57-8852C2326C8D}"/>
              </a:ext>
            </a:extLst>
          </p:cNvPr>
          <p:cNvSpPr txBox="1"/>
          <p:nvPr/>
        </p:nvSpPr>
        <p:spPr>
          <a:xfrm>
            <a:off x="1621546" y="2642963"/>
            <a:ext cx="441102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  <a:buSzPct val="100000"/>
            </a:pPr>
            <a:r>
              <a:rPr lang="en-GB" sz="2400" b="1" i="1">
                <a:solidFill>
                  <a:srgbClr val="C00000"/>
                </a:solidFill>
              </a:rPr>
              <a:t>PROJECT ENGINEERING</a:t>
            </a:r>
          </a:p>
          <a:p>
            <a:pPr algn="ctr">
              <a:buClr>
                <a:srgbClr val="C00000"/>
              </a:buClr>
              <a:buSzPct val="100000"/>
            </a:pPr>
            <a:r>
              <a:rPr lang="en-GB" sz="1600" b="1" i="1" dirty="0">
                <a:solidFill>
                  <a:srgbClr val="C00000"/>
                </a:solidFill>
              </a:rPr>
              <a:t>Supporting you </a:t>
            </a:r>
            <a:r>
              <a:rPr lang="en-GB" sz="1600" dirty="0">
                <a:solidFill>
                  <a:schemeClr val="accent1">
                    <a:lumMod val="50000"/>
                  </a:schemeClr>
                </a:solidFill>
              </a:rPr>
              <a:t>at every stage of your simple or complex machining project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A5B1B70-AFF4-BD5A-8930-624C4BD7A0C4}"/>
              </a:ext>
            </a:extLst>
          </p:cNvPr>
          <p:cNvSpPr txBox="1"/>
          <p:nvPr/>
        </p:nvSpPr>
        <p:spPr>
          <a:xfrm>
            <a:off x="6032569" y="2642963"/>
            <a:ext cx="441102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  <a:buSzPct val="100000"/>
            </a:pPr>
            <a:r>
              <a:rPr lang="en-GB" sz="2400" b="1" i="1">
                <a:solidFill>
                  <a:srgbClr val="C00000"/>
                </a:solidFill>
              </a:rPr>
              <a:t>FOR SUSTAINABLE MACHINING</a:t>
            </a:r>
          </a:p>
          <a:p>
            <a:pPr algn="ctr">
              <a:buClr>
                <a:srgbClr val="C00000"/>
              </a:buClr>
              <a:buSzPct val="100000"/>
            </a:pPr>
            <a:r>
              <a:rPr lang="en-GB" sz="1600" dirty="0">
                <a:solidFill>
                  <a:schemeClr val="accent1">
                    <a:lumMod val="50000"/>
                  </a:schemeClr>
                </a:solidFill>
              </a:rPr>
              <a:t>Improve, optimise &amp; modernise your</a:t>
            </a:r>
            <a:br>
              <a:rPr lang="en-GB" sz="16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GB" sz="1600" b="1" i="1" dirty="0">
                <a:solidFill>
                  <a:srgbClr val="C00000"/>
                </a:solidFill>
              </a:rPr>
              <a:t>machining processes &amp; strategies</a:t>
            </a:r>
          </a:p>
        </p:txBody>
      </p:sp>
      <p:pic>
        <p:nvPicPr>
          <p:cNvPr id="12" name="Image 11" descr="Une image contenant conception, Police, Graphique, logo&#10;&#10;Description générée automatiquement">
            <a:extLst>
              <a:ext uri="{FF2B5EF4-FFF2-40B4-BE49-F238E27FC236}">
                <a16:creationId xmlns:a16="http://schemas.microsoft.com/office/drawing/2014/main" id="{F973B4B8-AC49-FF01-A23E-F76C2A2595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081" y="1202961"/>
            <a:ext cx="1440000" cy="1440000"/>
          </a:xfrm>
          <a:prstGeom prst="rect">
            <a:avLst/>
          </a:prstGeom>
        </p:spPr>
      </p:pic>
      <p:pic>
        <p:nvPicPr>
          <p:cNvPr id="14" name="Image 13" descr="Une image contenant Graphique, symbole, Police, logo&#10;&#10;Description générée automatiquement">
            <a:extLst>
              <a:ext uri="{FF2B5EF4-FFF2-40B4-BE49-F238E27FC236}">
                <a16:creationId xmlns:a16="http://schemas.microsoft.com/office/drawing/2014/main" id="{41CE41B4-747B-6EA7-A22F-77D6F052E3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058" y="1202961"/>
            <a:ext cx="1440000" cy="1440000"/>
          </a:xfrm>
          <a:prstGeom prst="rect">
            <a:avLst/>
          </a:prstGeom>
        </p:spPr>
      </p:pic>
      <p:pic>
        <p:nvPicPr>
          <p:cNvPr id="15" name="Image 14" descr="Une image contenant panorama, intérieur&#10;&#10;Description générée automatiquement">
            <a:extLst>
              <a:ext uri="{FF2B5EF4-FFF2-40B4-BE49-F238E27FC236}">
                <a16:creationId xmlns:a16="http://schemas.microsoft.com/office/drawing/2014/main" id="{A560F4C9-FB04-F721-B5EF-589D36B7D43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547" y="3777737"/>
            <a:ext cx="8822045" cy="179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26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conception&#10;&#10;Description générée automatiquement">
            <a:extLst>
              <a:ext uri="{FF2B5EF4-FFF2-40B4-BE49-F238E27FC236}">
                <a16:creationId xmlns:a16="http://schemas.microsoft.com/office/drawing/2014/main" id="{2D702F8F-B46D-8506-CBED-8C0078F9F9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28" y="275101"/>
            <a:ext cx="10969344" cy="57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65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F4BED3-588D-FFCE-4768-F4D349D8F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047391BB-4C93-6ADA-1EB2-FE5939ADE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1869478-909E-207F-E80C-9E609ED1682C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DD44D3-3770-AFE0-40E1-CE95E96A4B44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730C45-3809-3550-1E29-C6FA365FFDF4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6CF6701-0BC8-7AD0-AD6C-A8EAD950F3E4}"/>
              </a:ext>
            </a:extLst>
          </p:cNvPr>
          <p:cNvSpPr txBox="1"/>
          <p:nvPr/>
        </p:nvSpPr>
        <p:spPr>
          <a:xfrm>
            <a:off x="3396000" y="258205"/>
            <a:ext cx="7008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cap="all" dirty="0">
                <a:solidFill>
                  <a:srgbClr val="C00000"/>
                </a:solidFill>
              </a:rPr>
              <a:t>STANDARDS &amp; SPECIFIC CUTTING TOOLS</a:t>
            </a:r>
            <a:endParaRPr lang="fr-FR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4ACEE9AB-3223-0977-7A1E-8599DA1947E2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Design, manufacture, inspection, commissioning &amp; technical support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Solid carbide, stainless steel and polycrystalline diamond </a:t>
            </a:r>
            <a:r>
              <a:rPr lang="en-GB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(PCD coating)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Traditional &amp; laser sharpening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Resharpening &amp; reconditioning</a:t>
            </a:r>
            <a:endParaRPr lang="en-GB" sz="1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014478-1A9B-B600-D805-AEF4DBDFF3BE}"/>
              </a:ext>
            </a:extLst>
          </p:cNvPr>
          <p:cNvSpPr txBox="1"/>
          <p:nvPr/>
        </p:nvSpPr>
        <p:spPr>
          <a:xfrm>
            <a:off x="3396000" y="904192"/>
            <a:ext cx="512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i="1" cap="all" dirty="0">
                <a:solidFill>
                  <a:schemeClr val="bg2">
                    <a:lumMod val="50000"/>
                  </a:schemeClr>
                </a:solidFill>
              </a:rPr>
              <a:t>DESIGN • MANUFACTURE • RECONDITIONNING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6419D01D-C0FC-D8C5-CCA9-38860234FAF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5" y="1592213"/>
            <a:ext cx="4590000" cy="3422098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4" name="Image 13" descr="Une image contenant stylos et plumes, fournitures de bureau, Stylo-bille, outil d’écriture&#10;&#10;Description générée automatiquement">
            <a:extLst>
              <a:ext uri="{FF2B5EF4-FFF2-40B4-BE49-F238E27FC236}">
                <a16:creationId xmlns:a16="http://schemas.microsoft.com/office/drawing/2014/main" id="{89C7D40E-FBEC-910F-F0B4-105A43476B8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6884">
            <a:off x="2937789" y="3815430"/>
            <a:ext cx="2499505" cy="2499505"/>
          </a:xfrm>
          <a:prstGeom prst="rect">
            <a:avLst/>
          </a:prstGeom>
        </p:spPr>
      </p:pic>
      <p:pic>
        <p:nvPicPr>
          <p:cNvPr id="32" name="Image 31" descr="Une image contenant texte, capture d’écran, Police, Marque&#10;&#10;Description générée automatiquement">
            <a:extLst>
              <a:ext uri="{FF2B5EF4-FFF2-40B4-BE49-F238E27FC236}">
                <a16:creationId xmlns:a16="http://schemas.microsoft.com/office/drawing/2014/main" id="{BF1CE304-15A8-D52B-6971-C6904CC05E1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030" y="4396450"/>
            <a:ext cx="1440000" cy="1093585"/>
          </a:xfrm>
          <a:prstGeom prst="rect">
            <a:avLst/>
          </a:prstGeom>
        </p:spPr>
      </p:pic>
      <p:pic>
        <p:nvPicPr>
          <p:cNvPr id="34" name="Image 33" descr="Une image contenant texte, capture d’écran, Police, Graphique&#10;&#10;Description générée automatiquement">
            <a:extLst>
              <a:ext uri="{FF2B5EF4-FFF2-40B4-BE49-F238E27FC236}">
                <a16:creationId xmlns:a16="http://schemas.microsoft.com/office/drawing/2014/main" id="{23CD429E-CBCC-EBCD-B220-EC019D5DCC30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552" y="4932632"/>
            <a:ext cx="1504800" cy="557403"/>
          </a:xfrm>
          <a:prstGeom prst="rect">
            <a:avLst/>
          </a:prstGeom>
        </p:spPr>
      </p:pic>
      <p:pic>
        <p:nvPicPr>
          <p:cNvPr id="36" name="Image 35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1B8E7623-39F3-4C9A-7A5C-98B50063BC5E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874" y="4749417"/>
            <a:ext cx="1440000" cy="742847"/>
          </a:xfrm>
          <a:prstGeom prst="rect">
            <a:avLst/>
          </a:prstGeom>
        </p:spPr>
      </p:pic>
      <p:pic>
        <p:nvPicPr>
          <p:cNvPr id="38" name="Image 37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6423D297-D17E-164F-7500-1E1D611EADA4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8396" y="4857772"/>
            <a:ext cx="1440000" cy="638491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E564898-5666-5838-26C9-6A5C82D54A36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79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D74582-E83C-4A6F-0D1E-525B8EFEF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33D62B04-18A9-F299-0D4D-2780972F99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251174B-C80B-DDC8-F9D0-5E09139FBBC5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BD26AE0-70A6-FE52-A67E-8292ABA41F7F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CF746A-DF98-2191-C4CD-B421BEEED627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B4C228F-29B3-E163-9733-F981CD13C7B4}"/>
              </a:ext>
            </a:extLst>
          </p:cNvPr>
          <p:cNvSpPr txBox="1"/>
          <p:nvPr/>
        </p:nvSpPr>
        <p:spPr>
          <a:xfrm>
            <a:off x="3396000" y="258205"/>
            <a:ext cx="53814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cap="all" dirty="0">
                <a:solidFill>
                  <a:srgbClr val="C00000"/>
                </a:solidFill>
              </a:rPr>
              <a:t>SPINDLES &amp; ELECTROSPINDLES</a:t>
            </a:r>
            <a:endParaRPr lang="en-GB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C17EEDF3-9376-7E0B-CF2A-6B1B152F97D7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Engineering &amp; manufacturing to specification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Exclusive representative of the </a:t>
            </a:r>
            <a:r>
              <a:rPr lang="en-GB" sz="1800" b="1" dirty="0">
                <a:solidFill>
                  <a:srgbClr val="C00000"/>
                </a:solidFill>
                <a:latin typeface="+mj-lt"/>
              </a:rPr>
              <a:t>FISCHER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, </a:t>
            </a:r>
            <a:r>
              <a:rPr lang="en-GB" sz="1800" b="1" dirty="0">
                <a:solidFill>
                  <a:srgbClr val="C00000"/>
                </a:solidFill>
                <a:latin typeface="+mj-lt"/>
              </a:rPr>
              <a:t>SYCOTEC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, </a:t>
            </a:r>
            <a:r>
              <a:rPr lang="en-GB" sz="1800" b="1" dirty="0">
                <a:solidFill>
                  <a:srgbClr val="C00000"/>
                </a:solidFill>
                <a:latin typeface="+mj-lt"/>
              </a:rPr>
              <a:t>HSD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, </a:t>
            </a:r>
            <a:r>
              <a:rPr lang="en-GB" sz="1800" b="1" dirty="0">
                <a:solidFill>
                  <a:srgbClr val="C00000"/>
                </a:solidFill>
                <a:latin typeface="+mj-lt"/>
              </a:rPr>
              <a:t>GMN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 &amp; </a:t>
            </a:r>
            <a:r>
              <a:rPr lang="en-GB" sz="1800" b="1" dirty="0">
                <a:solidFill>
                  <a:srgbClr val="C00000"/>
                </a:solidFill>
                <a:latin typeface="+mj-lt"/>
              </a:rPr>
              <a:t>KESSLER 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brands</a:t>
            </a:r>
            <a:endParaRPr lang="en-GB" sz="1800" b="1" dirty="0">
              <a:solidFill>
                <a:srgbClr val="C00000"/>
              </a:solidFill>
              <a:latin typeface="+mj-lt"/>
            </a:endParaRP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Maintenance of all types and makes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On-site analysis &amp; services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6098F10-8E38-5D98-ECFC-A04AD7E79B95}"/>
              </a:ext>
            </a:extLst>
          </p:cNvPr>
          <p:cNvSpPr txBox="1"/>
          <p:nvPr/>
        </p:nvSpPr>
        <p:spPr>
          <a:xfrm>
            <a:off x="3396000" y="904192"/>
            <a:ext cx="34744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i="1" cap="all" dirty="0">
                <a:solidFill>
                  <a:schemeClr val="bg2">
                    <a:lumMod val="50000"/>
                  </a:schemeClr>
                </a:solidFill>
              </a:rPr>
              <a:t>DESIGN • MARKETING • REPAIR</a:t>
            </a:r>
          </a:p>
        </p:txBody>
      </p:sp>
      <p:pic>
        <p:nvPicPr>
          <p:cNvPr id="9" name="Image 8" descr="Une image contenant personne, habits, ingénierie, intérieur&#10;&#10;Description générée automatiquement">
            <a:extLst>
              <a:ext uri="{FF2B5EF4-FFF2-40B4-BE49-F238E27FC236}">
                <a16:creationId xmlns:a16="http://schemas.microsoft.com/office/drawing/2014/main" id="{69ED71A8-C6EF-B674-53FD-3BAE31E9D1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590000" cy="3060000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3" name="Image 12" descr="Une image contenant Pièce auto, machine, métal, argent&#10;&#10;Description générée automatiquement">
            <a:extLst>
              <a:ext uri="{FF2B5EF4-FFF2-40B4-BE49-F238E27FC236}">
                <a16:creationId xmlns:a16="http://schemas.microsoft.com/office/drawing/2014/main" id="{962B4689-62E6-D1CB-5F3F-B22E5677AD8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4668">
            <a:off x="2129084" y="3568990"/>
            <a:ext cx="3773062" cy="2577564"/>
          </a:xfrm>
          <a:prstGeom prst="rect">
            <a:avLst/>
          </a:prstGeom>
        </p:spPr>
      </p:pic>
      <p:pic>
        <p:nvPicPr>
          <p:cNvPr id="16" name="Image 15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E3D2ED33-40A5-BD13-64A6-B34BD3A84B9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471" y="4652215"/>
            <a:ext cx="1800000" cy="766467"/>
          </a:xfrm>
          <a:prstGeom prst="rect">
            <a:avLst/>
          </a:prstGeom>
        </p:spPr>
      </p:pic>
      <p:pic>
        <p:nvPicPr>
          <p:cNvPr id="18" name="Image 17" descr="Une image contenant texte, capture d’écran, Police, Graphique&#10;&#10;Description générée automatiquement">
            <a:extLst>
              <a:ext uri="{FF2B5EF4-FFF2-40B4-BE49-F238E27FC236}">
                <a16:creationId xmlns:a16="http://schemas.microsoft.com/office/drawing/2014/main" id="{30113231-F951-9102-4C8C-5A5C2D5F0CC6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396" y="4447670"/>
            <a:ext cx="1800000" cy="971012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B7414D57-D165-B944-082B-7E8C5DF2190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60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0FE350-DE85-D393-B6F9-4ACA5C4B40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4314FD91-2F4B-F1B5-667F-6A17C2F64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65FE48D-32F2-3135-0450-78DEBCBAF784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C808C6-8457-8CC2-E84F-BC92FDFBB37A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8D0100-CEE1-D332-CCAF-1E50DA07D63A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DDA5A7B-5E2A-F363-1CA7-013945497F3E}"/>
              </a:ext>
            </a:extLst>
          </p:cNvPr>
          <p:cNvSpPr txBox="1"/>
          <p:nvPr/>
        </p:nvSpPr>
        <p:spPr>
          <a:xfrm>
            <a:off x="3396000" y="258205"/>
            <a:ext cx="42210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cap="all" dirty="0">
                <a:solidFill>
                  <a:srgbClr val="C00000"/>
                </a:solidFill>
              </a:rPr>
              <a:t>MACHINE PERIPHERALS</a:t>
            </a:r>
            <a:endParaRPr lang="en-GB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865EA0AE-412B-CF4C-9CD7-BFFF92AD46AE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rgbClr val="C00000"/>
                </a:solidFill>
                <a:latin typeface="+mj-lt"/>
              </a:rPr>
              <a:t>KITAGAWA </a:t>
            </a: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clamping fixtures, indexing tables and other peripherals</a:t>
            </a:r>
            <a:endParaRPr lang="en-GB" sz="1800" b="1" dirty="0">
              <a:solidFill>
                <a:srgbClr val="C00000"/>
              </a:solidFill>
              <a:latin typeface="+mj-lt"/>
            </a:endParaRP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Peripherals for machining centres : </a:t>
            </a:r>
            <a:r>
              <a:rPr lang="en-GB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Cooling and lubrication systems, frequency converters, electrical cabinets, mounting brackets, sensors, etc.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Integration on all makes &amp; types of machine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0A7F283-379C-8CFC-6A85-5D563A2EFB4C}"/>
              </a:ext>
            </a:extLst>
          </p:cNvPr>
          <p:cNvSpPr txBox="1"/>
          <p:nvPr/>
        </p:nvSpPr>
        <p:spPr>
          <a:xfrm>
            <a:off x="3396000" y="904192"/>
            <a:ext cx="59007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i="1" cap="all" dirty="0">
                <a:solidFill>
                  <a:schemeClr val="bg2">
                    <a:lumMod val="50000"/>
                  </a:schemeClr>
                </a:solidFill>
              </a:rPr>
              <a:t>WORKPIECE CLAMPING • Lubrication • 4</a:t>
            </a:r>
            <a:r>
              <a:rPr lang="en-GB" sz="2000" i="1" cap="all" baseline="30000" dirty="0">
                <a:solidFill>
                  <a:schemeClr val="bg2">
                    <a:lumMod val="50000"/>
                  </a:schemeClr>
                </a:solidFill>
              </a:rPr>
              <a:t>TH</a:t>
            </a:r>
            <a:r>
              <a:rPr lang="en-GB" sz="2000" i="1" cap="all" dirty="0">
                <a:solidFill>
                  <a:schemeClr val="bg2">
                    <a:lumMod val="50000"/>
                  </a:schemeClr>
                </a:solidFill>
              </a:rPr>
              <a:t> &amp; 5</a:t>
            </a:r>
            <a:r>
              <a:rPr lang="en-GB" sz="2000" i="1" cap="all" baseline="30000" dirty="0">
                <a:solidFill>
                  <a:schemeClr val="bg2">
                    <a:lumMod val="50000"/>
                  </a:schemeClr>
                </a:solidFill>
              </a:rPr>
              <a:t>TH</a:t>
            </a:r>
            <a:r>
              <a:rPr lang="en-GB" sz="2000" i="1" cap="all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GB" sz="2000" i="1" cap="all" dirty="0" err="1">
                <a:solidFill>
                  <a:schemeClr val="bg2">
                    <a:lumMod val="50000"/>
                  </a:schemeClr>
                </a:solidFill>
              </a:rPr>
              <a:t>axIS</a:t>
            </a:r>
            <a:endParaRPr lang="en-GB" sz="2000" i="1" cap="all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1" name="Image 10" descr="Une image contenant ciel, transport, machine, bleu&#10;&#10;Description générée automatiquement">
            <a:extLst>
              <a:ext uri="{FF2B5EF4-FFF2-40B4-BE49-F238E27FC236}">
                <a16:creationId xmlns:a16="http://schemas.microsoft.com/office/drawing/2014/main" id="{C3D6DC0D-A96F-E621-4F3C-5E2E77DD0C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590000" cy="3060000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4" name="Image 13" descr="Une image contenant machine, Modèle réduit, jouet, Véhicule de jouet&#10;&#10;Description générée automatiquement">
            <a:extLst>
              <a:ext uri="{FF2B5EF4-FFF2-40B4-BE49-F238E27FC236}">
                <a16:creationId xmlns:a16="http://schemas.microsoft.com/office/drawing/2014/main" id="{0821094C-9D0F-C18C-3C65-65F6EE7841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605" y="3553340"/>
            <a:ext cx="3658501" cy="2439002"/>
          </a:xfrm>
          <a:prstGeom prst="rect">
            <a:avLst/>
          </a:prstGeom>
        </p:spPr>
      </p:pic>
      <p:pic>
        <p:nvPicPr>
          <p:cNvPr id="17" name="Image 16" descr="Une image contenant texte, capture d’écran, logo, Graphique&#10;&#10;Description générée automatiquement">
            <a:extLst>
              <a:ext uri="{FF2B5EF4-FFF2-40B4-BE49-F238E27FC236}">
                <a16:creationId xmlns:a16="http://schemas.microsoft.com/office/drawing/2014/main" id="{BAAF3E69-22A4-07A5-3AFD-E554EA88B55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1338" y="4573467"/>
            <a:ext cx="1620000" cy="889194"/>
          </a:xfrm>
          <a:prstGeom prst="rect">
            <a:avLst/>
          </a:prstGeom>
        </p:spPr>
      </p:pic>
      <p:pic>
        <p:nvPicPr>
          <p:cNvPr id="20" name="Image 19" descr="Une image contenant texte, capture d’écran, Police, graphisme&#10;&#10;Description générée automatiquement">
            <a:extLst>
              <a:ext uri="{FF2B5EF4-FFF2-40B4-BE49-F238E27FC236}">
                <a16:creationId xmlns:a16="http://schemas.microsoft.com/office/drawing/2014/main" id="{5D07BD7C-760E-0DFD-EB7E-030FCF5B606B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000" y="4657523"/>
            <a:ext cx="1620000" cy="805138"/>
          </a:xfrm>
          <a:prstGeom prst="rect">
            <a:avLst/>
          </a:prstGeom>
        </p:spPr>
      </p:pic>
      <p:pic>
        <p:nvPicPr>
          <p:cNvPr id="22" name="Image 21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9E877DF8-89D8-BD40-6F9E-DEC7DA9816FF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662" y="4772841"/>
            <a:ext cx="1620000" cy="68982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26658589-E29F-210B-6054-152C65CB5412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02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34CC4C-2EEC-BF5E-2D3B-60743BF30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A387110F-B565-57DB-D4E3-586DB60573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546" y="168100"/>
            <a:ext cx="2880000" cy="736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B0ADE2C-21F6-32E2-A63A-F0B9DC70F822}"/>
              </a:ext>
            </a:extLst>
          </p:cNvPr>
          <p:cNvSpPr/>
          <p:nvPr/>
        </p:nvSpPr>
        <p:spPr>
          <a:xfrm>
            <a:off x="3396000" y="854247"/>
            <a:ext cx="540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FE804C1-3E03-A42C-80C0-B93710D98FE0}"/>
              </a:ext>
            </a:extLst>
          </p:cNvPr>
          <p:cNvSpPr/>
          <p:nvPr/>
        </p:nvSpPr>
        <p:spPr>
          <a:xfrm>
            <a:off x="8907887" y="854246"/>
            <a:ext cx="108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highlight>
                <a:srgbClr val="4197CB"/>
              </a:highligh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0DAABF-68E3-501F-DEAC-15C09AF5092B}"/>
              </a:ext>
            </a:extLst>
          </p:cNvPr>
          <p:cNvSpPr/>
          <p:nvPr/>
        </p:nvSpPr>
        <p:spPr>
          <a:xfrm>
            <a:off x="10099774" y="854245"/>
            <a:ext cx="360000" cy="5029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8E3A65E-6265-CAAF-C1EA-23B013298AFC}"/>
              </a:ext>
            </a:extLst>
          </p:cNvPr>
          <p:cNvSpPr txBox="1"/>
          <p:nvPr/>
        </p:nvSpPr>
        <p:spPr>
          <a:xfrm>
            <a:off x="3396000" y="258205"/>
            <a:ext cx="37661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cap="all" dirty="0">
                <a:solidFill>
                  <a:srgbClr val="C00000"/>
                </a:solidFill>
              </a:rPr>
              <a:t>TOOLING &amp; FITTINGS</a:t>
            </a:r>
            <a:endParaRPr lang="en-GB" sz="3200" i="1" cap="all" dirty="0">
              <a:solidFill>
                <a:srgbClr val="C00000"/>
              </a:solidFill>
            </a:endParaRPr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76E8AB98-8CC4-7F88-EBE7-DCDA65A7BC15}"/>
              </a:ext>
            </a:extLst>
          </p:cNvPr>
          <p:cNvSpPr/>
          <p:nvPr/>
        </p:nvSpPr>
        <p:spPr>
          <a:xfrm>
            <a:off x="5407872" y="1592215"/>
            <a:ext cx="6270524" cy="2516322"/>
          </a:xfrm>
          <a:prstGeom prst="roundRect">
            <a:avLst>
              <a:gd name="adj" fmla="val 9936"/>
            </a:avLst>
          </a:prstGeom>
          <a:solidFill>
            <a:schemeClr val="bg1"/>
          </a:solidFill>
          <a:ln>
            <a:noFill/>
          </a:ln>
          <a:effectLst>
            <a:outerShdw blurRad="571500" dist="279400" dir="1500000" sx="98000" sy="98000" algn="ctr" rotWithShape="0">
              <a:schemeClr val="tx1">
                <a:lumMod val="85000"/>
                <a:lumOff val="15000"/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Production of high-precision parts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Mechanical components, parts fitting</a:t>
            </a: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sz="1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Wire EDM, sinking</a:t>
            </a: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, grinding, milling</a:t>
            </a:r>
            <a:endParaRPr lang="en-GB" sz="1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marL="360000" indent="-360000">
              <a:spcAft>
                <a:spcPts val="600"/>
              </a:spcAft>
              <a:buClr>
                <a:srgbClr val="C000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Capacities : from 10x5x1 mm to 300x200x100 mm</a:t>
            </a:r>
            <a:endParaRPr lang="en-GB" sz="18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617191F-D748-5CA3-7786-22B9F2BC73CE}"/>
              </a:ext>
            </a:extLst>
          </p:cNvPr>
          <p:cNvSpPr txBox="1"/>
          <p:nvPr/>
        </p:nvSpPr>
        <p:spPr>
          <a:xfrm>
            <a:off x="3396000" y="904192"/>
            <a:ext cx="4797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i="1" cap="all" dirty="0">
                <a:solidFill>
                  <a:schemeClr val="bg2">
                    <a:lumMod val="50000"/>
                  </a:schemeClr>
                </a:solidFill>
              </a:rPr>
              <a:t>Electro-Erosion • PRECISION MECHANICS</a:t>
            </a:r>
          </a:p>
        </p:txBody>
      </p:sp>
      <p:pic>
        <p:nvPicPr>
          <p:cNvPr id="11" name="Image 10" descr="Une image contenant intérieur, machine, ordinateur, ingénierie&#10;&#10;Description générée automatiquement">
            <a:extLst>
              <a:ext uri="{FF2B5EF4-FFF2-40B4-BE49-F238E27FC236}">
                <a16:creationId xmlns:a16="http://schemas.microsoft.com/office/drawing/2014/main" id="{AC165BE3-89FE-7277-3DC4-A30DCA3CE5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46" y="1592215"/>
            <a:ext cx="4590000" cy="3060000"/>
          </a:xfrm>
          <a:prstGeom prst="rect">
            <a:avLst/>
          </a:prstGeom>
          <a:ln w="38100">
            <a:solidFill>
              <a:schemeClr val="bg2">
                <a:lumMod val="75000"/>
              </a:schemeClr>
            </a:solidFill>
          </a:ln>
        </p:spPr>
      </p:pic>
      <p:pic>
        <p:nvPicPr>
          <p:cNvPr id="14" name="Image 13" descr="Une image contenant Modèle réduit, jouet&#10;&#10;Description générée automatiquement">
            <a:extLst>
              <a:ext uri="{FF2B5EF4-FFF2-40B4-BE49-F238E27FC236}">
                <a16:creationId xmlns:a16="http://schemas.microsoft.com/office/drawing/2014/main" id="{B7C26671-38C2-E62B-B1E3-B6FE47692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241" y="3411245"/>
            <a:ext cx="4181038" cy="2769937"/>
          </a:xfrm>
          <a:prstGeom prst="rect">
            <a:avLst/>
          </a:prstGeom>
        </p:spPr>
      </p:pic>
      <p:pic>
        <p:nvPicPr>
          <p:cNvPr id="17" name="Image 16" descr="Une image contenant texte, Graphique, Police, graphisme&#10;&#10;Description générée automatiquement">
            <a:extLst>
              <a:ext uri="{FF2B5EF4-FFF2-40B4-BE49-F238E27FC236}">
                <a16:creationId xmlns:a16="http://schemas.microsoft.com/office/drawing/2014/main" id="{64B09FDF-5138-6707-92C6-66088BE42BE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456" y="4455880"/>
            <a:ext cx="1800000" cy="1037393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247ACA83-29F6-F2DB-4E8E-6AAA11F52545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0" y="5351680"/>
            <a:ext cx="1800000" cy="3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84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onception personnalisée">
  <a:themeElements>
    <a:clrScheme name="Nuances de gri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onception personnalisée">
  <a:themeElements>
    <a:clrScheme name="Nuances de gri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5108</TotalTime>
  <Words>591</Words>
  <Application>Microsoft Office PowerPoint</Application>
  <PresentationFormat>Grand écran</PresentationFormat>
  <Paragraphs>94</Paragraphs>
  <Slides>21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Wingdings</vt:lpstr>
      <vt:lpstr>Conception personnalisée</vt:lpstr>
      <vt:lpstr>1_Conception personnalisée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PRACARTIS Groupe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PRACARTIS Groupe - Engineering and solutions for precision machining</dc:title>
  <dc:creator>Arnaud De Chalvron</dc:creator>
  <cp:lastModifiedBy>Arnaud DE CHALVRON</cp:lastModifiedBy>
  <cp:revision>479</cp:revision>
  <cp:lastPrinted>2021-04-19T07:58:13Z</cp:lastPrinted>
  <dcterms:created xsi:type="dcterms:W3CDTF">2018-06-11T12:39:53Z</dcterms:created>
  <dcterms:modified xsi:type="dcterms:W3CDTF">2024-10-25T12:46:38Z</dcterms:modified>
</cp:coreProperties>
</file>